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y="6858000" cx="12192000"/>
  <p:notesSz cx="12192000" cy="6858000"/>
  <p:embeddedFontLst>
    <p:embeddedFont>
      <p:font typeface="Barlow SemiBold"/>
      <p:regular r:id="rId36"/>
      <p:bold r:id="rId37"/>
      <p:italic r:id="rId38"/>
      <p:boldItalic r:id="rId39"/>
    </p:embeddedFont>
    <p:embeddedFont>
      <p:font typeface="Barlow"/>
      <p:regular r:id="rId40"/>
      <p:bold r:id="rId41"/>
      <p:italic r:id="rId42"/>
      <p:boldItalic r:id="rId43"/>
    </p:embeddedFont>
    <p:embeddedFont>
      <p:font typeface="Barlow Black"/>
      <p:bold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46" roundtripDataSignature="AMtx7mjef1i9DmfxYEuQahSAvu7LWq7C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arlow-regular.fntdata"/><Relationship Id="rId20" Type="http://schemas.openxmlformats.org/officeDocument/2006/relationships/slide" Target="slides/slide14.xml"/><Relationship Id="rId42" Type="http://schemas.openxmlformats.org/officeDocument/2006/relationships/font" Target="fonts/Barlow-italic.fntdata"/><Relationship Id="rId41" Type="http://schemas.openxmlformats.org/officeDocument/2006/relationships/font" Target="fonts/Barlow-bold.fntdata"/><Relationship Id="rId22" Type="http://schemas.openxmlformats.org/officeDocument/2006/relationships/slide" Target="slides/slide16.xml"/><Relationship Id="rId44" Type="http://schemas.openxmlformats.org/officeDocument/2006/relationships/font" Target="fonts/BarlowBlack-bold.fntdata"/><Relationship Id="rId21" Type="http://schemas.openxmlformats.org/officeDocument/2006/relationships/slide" Target="slides/slide15.xml"/><Relationship Id="rId43" Type="http://schemas.openxmlformats.org/officeDocument/2006/relationships/font" Target="fonts/Barlow-boldItalic.fntdata"/><Relationship Id="rId24" Type="http://schemas.openxmlformats.org/officeDocument/2006/relationships/slide" Target="slides/slide18.xml"/><Relationship Id="rId46" Type="http://customschemas.google.com/relationships/presentationmetadata" Target="metadata"/><Relationship Id="rId23" Type="http://schemas.openxmlformats.org/officeDocument/2006/relationships/slide" Target="slides/slide17.xml"/><Relationship Id="rId45" Type="http://schemas.openxmlformats.org/officeDocument/2006/relationships/font" Target="fonts/BarlowBlack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BarlowSemiBold-bold.fntdata"/><Relationship Id="rId14" Type="http://schemas.openxmlformats.org/officeDocument/2006/relationships/slide" Target="slides/slide8.xml"/><Relationship Id="rId36" Type="http://schemas.openxmlformats.org/officeDocument/2006/relationships/font" Target="fonts/BarlowSemiBold-regular.fntdata"/><Relationship Id="rId17" Type="http://schemas.openxmlformats.org/officeDocument/2006/relationships/slide" Target="slides/slide11.xml"/><Relationship Id="rId39" Type="http://schemas.openxmlformats.org/officeDocument/2006/relationships/font" Target="fonts/BarlowSemiBold-boldItalic.fntdata"/><Relationship Id="rId16" Type="http://schemas.openxmlformats.org/officeDocument/2006/relationships/slide" Target="slides/slide10.xml"/><Relationship Id="rId38" Type="http://schemas.openxmlformats.org/officeDocument/2006/relationships/font" Target="fonts/BarlowSemiBold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34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5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6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36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8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9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39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9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0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0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40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1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41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1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2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42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3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3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3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3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4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44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44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44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44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44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45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6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7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47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9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0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50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50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51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51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51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52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52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52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3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53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54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54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54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54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55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55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55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55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55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55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0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32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1.jpg"/><Relationship Id="rId5" Type="http://schemas.openxmlformats.org/officeDocument/2006/relationships/image" Target="../media/image2.jpg"/><Relationship Id="rId6" Type="http://schemas.openxmlformats.org/officeDocument/2006/relationships/image" Target="../media/image12.jpg"/><Relationship Id="rId7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jpg"/><Relationship Id="rId4" Type="http://schemas.openxmlformats.org/officeDocument/2006/relationships/image" Target="../media/image31.jpg"/><Relationship Id="rId5" Type="http://schemas.openxmlformats.org/officeDocument/2006/relationships/image" Target="../media/image1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1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2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image" Target="../media/image2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"/>
          <p:cNvPicPr preferRelativeResize="0"/>
          <p:nvPr/>
        </p:nvPicPr>
        <p:blipFill rotWithShape="1">
          <a:blip r:embed="rId3">
            <a:alphaModFix/>
          </a:blip>
          <a:srcRect b="17504" l="1002" r="16282" t="-10827"/>
          <a:stretch/>
        </p:blipFill>
        <p:spPr>
          <a:xfrm>
            <a:off x="-5760" y="-930240"/>
            <a:ext cx="12189600" cy="778103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511775" y="2134702"/>
            <a:ext cx="7354080" cy="2588595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72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VIVENDO COM </a:t>
            </a:r>
            <a:b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t-BR" sz="72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ALGORITMOS </a:t>
            </a:r>
            <a:endParaRPr b="0" i="0" sz="7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400" y="230040"/>
            <a:ext cx="1773360" cy="144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"/>
          <p:cNvSpPr/>
          <p:nvPr/>
        </p:nvSpPr>
        <p:spPr>
          <a:xfrm>
            <a:off x="838080" y="365040"/>
            <a:ext cx="10512360" cy="1322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376953"/>
                </a:solidFill>
                <a:latin typeface="Barlow Black"/>
                <a:ea typeface="Barlow Black"/>
                <a:cs typeface="Barlow Black"/>
                <a:sym typeface="Barlow Black"/>
              </a:rPr>
              <a:t>Hoje nós vamos...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"/>
          <p:cNvSpPr/>
          <p:nvPr/>
        </p:nvSpPr>
        <p:spPr>
          <a:xfrm>
            <a:off x="838080" y="1825560"/>
            <a:ext cx="10512360" cy="434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4120" y="196920"/>
            <a:ext cx="1415880" cy="121608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"/>
          <p:cNvSpPr/>
          <p:nvPr/>
        </p:nvSpPr>
        <p:spPr>
          <a:xfrm>
            <a:off x="1080000" y="1655999"/>
            <a:ext cx="9286920" cy="2559499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482137" lvl="0" marL="48213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6953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Definir  ‘algoritmo ’, ‘IA’ </a:t>
            </a:r>
            <a:r>
              <a:rPr lang="pt-BR" sz="3600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e</a:t>
            </a: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 ‘aprendizado de máquina ’ </a:t>
            </a:r>
            <a:endParaRPr b="0" i="0" sz="3600" u="none" cap="none" strike="noStrike">
              <a:solidFill>
                <a:srgbClr val="376953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2137" lvl="0" marL="48213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76953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Explorar exemplos de algoritmos  </a:t>
            </a:r>
            <a:endParaRPr b="0" i="0" sz="3600" u="none" cap="none" strike="noStrike">
              <a:solidFill>
                <a:srgbClr val="376953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2137" lvl="0" marL="48213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76953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Discutir como eles impactam a sociedade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/>
          <p:nvPr/>
        </p:nvSpPr>
        <p:spPr>
          <a:xfrm>
            <a:off x="838080" y="365040"/>
            <a:ext cx="10512360" cy="1322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376953"/>
                </a:solidFill>
                <a:latin typeface="Barlow Black"/>
                <a:ea typeface="Barlow Black"/>
                <a:cs typeface="Barlow Black"/>
                <a:sym typeface="Barlow Black"/>
              </a:rPr>
              <a:t>REGRAS BÁSICAS  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838080" y="1825560"/>
            <a:ext cx="10512360" cy="434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4120" y="196920"/>
            <a:ext cx="1415880" cy="121608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3"/>
          <p:cNvSpPr/>
          <p:nvPr/>
        </p:nvSpPr>
        <p:spPr>
          <a:xfrm>
            <a:off x="1080000" y="1656000"/>
            <a:ext cx="9286920" cy="1824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482137" lvl="0" marL="48213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6953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Levante-se e afaste-se </a:t>
            </a:r>
            <a:endParaRPr b="0" i="0" sz="3600" u="none" cap="none" strike="noStrike">
              <a:solidFill>
                <a:srgbClr val="376953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2137" lvl="0" marL="48213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76953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Silêncio quando não estiver falando  </a:t>
            </a:r>
            <a:endParaRPr b="0" i="0" sz="3600" u="none" cap="none" strike="noStrike">
              <a:solidFill>
                <a:srgbClr val="376953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82137" lvl="0" marL="48213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76953"/>
              </a:buClr>
              <a:buSzPts val="3600"/>
              <a:buFont typeface="Arial"/>
              <a:buChar char="•"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Divirta-se !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2A186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"/>
          <p:cNvSpPr/>
          <p:nvPr/>
        </p:nvSpPr>
        <p:spPr>
          <a:xfrm>
            <a:off x="501120" y="4440240"/>
            <a:ext cx="10663200" cy="17607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PARTE 1: </a:t>
            </a:r>
            <a:b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TOMANDO DECISÕES 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/>
          <p:nvPr/>
        </p:nvSpPr>
        <p:spPr>
          <a:xfrm>
            <a:off x="334872" y="365040"/>
            <a:ext cx="10512360" cy="1322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AQUECIMENTO...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334872" y="2129327"/>
            <a:ext cx="6431400" cy="434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6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Pense em sua receita favorita para cozinhar para amigos…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b="1" i="0" lang="pt-BR" sz="36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O que você mudou nessa receita ao longo do tempo? Como tornou</a:t>
            </a:r>
            <a:r>
              <a:rPr b="1" lang="pt-BR" sz="36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-a </a:t>
            </a:r>
            <a:r>
              <a:rPr b="1" i="0" lang="pt-BR" sz="36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sua?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21059" y="1881005"/>
            <a:ext cx="4937629" cy="3288461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/>
          <p:nvPr/>
        </p:nvSpPr>
        <p:spPr>
          <a:xfrm>
            <a:off x="664200" y="516600"/>
            <a:ext cx="10512360" cy="1322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376953"/>
                </a:solidFill>
                <a:latin typeface="Barlow Black"/>
                <a:ea typeface="Barlow Black"/>
                <a:cs typeface="Barlow Black"/>
                <a:sym typeface="Barlow Black"/>
              </a:rPr>
              <a:t>O QUE VAI DENTRO DE UM ALGORITMO?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4120" y="196920"/>
            <a:ext cx="1415880" cy="121608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/>
          <p:nvPr/>
        </p:nvSpPr>
        <p:spPr>
          <a:xfrm>
            <a:off x="3118105" y="2157046"/>
            <a:ext cx="1962000" cy="506234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Entrada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5831999" y="2157046"/>
            <a:ext cx="1598759" cy="832628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R</a:t>
            </a:r>
            <a:r>
              <a:rPr lang="pt-BR" sz="3600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e</a:t>
            </a: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gras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8529792" y="2157046"/>
            <a:ext cx="1598759" cy="533809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Saída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699480" y="2158200"/>
            <a:ext cx="1962000" cy="575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Objetivo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6"/>
          <p:cNvPicPr preferRelativeResize="0"/>
          <p:nvPr/>
        </p:nvPicPr>
        <p:blipFill rotWithShape="1">
          <a:blip r:embed="rId4">
            <a:alphaModFix/>
          </a:blip>
          <a:srcRect b="16727" l="4482" r="2188" t="35176"/>
          <a:stretch/>
        </p:blipFill>
        <p:spPr>
          <a:xfrm>
            <a:off x="790199" y="3021120"/>
            <a:ext cx="2142513" cy="1471804"/>
          </a:xfrm>
          <a:prstGeom prst="rect">
            <a:avLst/>
          </a:prstGeom>
          <a:noFill/>
          <a:ln cap="flat" cmpd="sng" w="38075">
            <a:solidFill>
              <a:srgbClr val="38562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3" name="Google Shape;153;p6"/>
          <p:cNvPicPr preferRelativeResize="0"/>
          <p:nvPr/>
        </p:nvPicPr>
        <p:blipFill rotWithShape="1">
          <a:blip r:embed="rId5">
            <a:alphaModFix/>
          </a:blip>
          <a:srcRect b="16727" l="4482" r="2188" t="35176"/>
          <a:stretch/>
        </p:blipFill>
        <p:spPr>
          <a:xfrm>
            <a:off x="8501607" y="2989674"/>
            <a:ext cx="2142513" cy="1471803"/>
          </a:xfrm>
          <a:prstGeom prst="rect">
            <a:avLst/>
          </a:prstGeom>
          <a:noFill/>
          <a:ln cap="flat" cmpd="sng" w="38075">
            <a:solidFill>
              <a:srgbClr val="38562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4" name="Google Shape;154;p6"/>
          <p:cNvPicPr preferRelativeResize="0"/>
          <p:nvPr/>
        </p:nvPicPr>
        <p:blipFill rotWithShape="1">
          <a:blip r:embed="rId6">
            <a:alphaModFix/>
          </a:blip>
          <a:srcRect b="0" l="0" r="0" t="35282"/>
          <a:stretch/>
        </p:blipFill>
        <p:spPr>
          <a:xfrm>
            <a:off x="3219480" y="3034633"/>
            <a:ext cx="2232419" cy="1444777"/>
          </a:xfrm>
          <a:prstGeom prst="rect">
            <a:avLst/>
          </a:prstGeom>
          <a:noFill/>
          <a:ln cap="flat" cmpd="sng" w="38075">
            <a:solidFill>
              <a:srgbClr val="38562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5" name="Google Shape;155;p6"/>
          <p:cNvPicPr preferRelativeResize="0"/>
          <p:nvPr/>
        </p:nvPicPr>
        <p:blipFill rotWithShape="1">
          <a:blip r:embed="rId7">
            <a:alphaModFix/>
          </a:blip>
          <a:srcRect b="5703" l="0" r="0" t="0"/>
          <a:stretch/>
        </p:blipFill>
        <p:spPr>
          <a:xfrm>
            <a:off x="5778198" y="3034633"/>
            <a:ext cx="2361523" cy="1485277"/>
          </a:xfrm>
          <a:prstGeom prst="rect">
            <a:avLst/>
          </a:prstGeom>
          <a:noFill/>
          <a:ln cap="flat" cmpd="sng" w="38075">
            <a:solidFill>
              <a:srgbClr val="38562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/>
          <p:nvPr/>
        </p:nvSpPr>
        <p:spPr>
          <a:xfrm>
            <a:off x="633592" y="365040"/>
            <a:ext cx="10716848" cy="1322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376953"/>
                </a:solidFill>
                <a:latin typeface="Barlow Black"/>
                <a:ea typeface="Barlow Black"/>
                <a:cs typeface="Barlow Black"/>
                <a:sym typeface="Barlow Black"/>
              </a:rPr>
              <a:t>O QUE É ALGORITMO DE COMPUTADOR ?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838080" y="1698120"/>
            <a:ext cx="5353200" cy="44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Na tecnologia, um algoritmo é um conjunto de regras para o computador resolver um problema para um objetivo ou um resultado específicos.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4120" y="196920"/>
            <a:ext cx="1415880" cy="121608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7"/>
          <p:cNvSpPr/>
          <p:nvPr/>
        </p:nvSpPr>
        <p:spPr>
          <a:xfrm>
            <a:off x="9288000" y="6423480"/>
            <a:ext cx="2757240" cy="270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200" u="none" cap="none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Illustration: Tim Cook, New York Times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79320" y="1730160"/>
            <a:ext cx="5151960" cy="3885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"/>
          <p:cNvSpPr/>
          <p:nvPr/>
        </p:nvSpPr>
        <p:spPr>
          <a:xfrm>
            <a:off x="664200" y="1116000"/>
            <a:ext cx="7471440" cy="1322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sng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ATIVIDADE EM DUPLAS: 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É aniversário d</a:t>
            </a:r>
            <a:r>
              <a:rPr lang="pt-BR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a</a:t>
            </a:r>
            <a:r>
              <a:rPr b="0" i="0" lang="pt-BR" sz="36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r>
              <a:rPr lang="pt-BR" sz="36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Ana</a:t>
            </a:r>
            <a:r>
              <a:rPr b="0" i="0" lang="pt-BR" sz="36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e vocês precisam comprar um presente. Pojetem um algoritmo juntos respondendo às seguintes perguntas:</a:t>
            </a:r>
            <a:r>
              <a:rPr b="0" i="0" lang="pt-BR" sz="3600" u="none" cap="none" strike="noStrike">
                <a:solidFill>
                  <a:srgbClr val="376953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720000" y="3348000"/>
            <a:ext cx="10799640" cy="3094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600" u="none" cap="none" strike="noStrike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1. </a:t>
            </a:r>
            <a:r>
              <a:rPr b="0" i="0" lang="pt-BR" sz="3200" u="none" cap="none" strike="noStrike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Qual é a sua id</a:t>
            </a:r>
            <a:r>
              <a:rPr lang="pt-BR" sz="320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e</a:t>
            </a:r>
            <a:r>
              <a:rPr b="0" i="0" lang="pt-BR" sz="3200" u="none" cap="none" strike="noStrike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ia de sucesso?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Escolha  </a:t>
            </a:r>
            <a:r>
              <a:rPr b="0" i="0" lang="pt-BR" sz="2000" u="sng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alguma coisa</a:t>
            </a:r>
            <a:r>
              <a:rPr b="0" i="0" lang="pt-BR" sz="2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para otimizar esse algoritmo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b="1" i="0" lang="pt-BR" sz="32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2. Quais dados você precisa para tomar essa decisão?</a:t>
            </a:r>
            <a:r>
              <a:rPr b="0" i="0" lang="pt-BR" sz="32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 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Escolha </a:t>
            </a:r>
            <a:r>
              <a:rPr b="0" i="0" lang="pt-BR" sz="2000" u="sng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quatro dados</a:t>
            </a:r>
            <a:r>
              <a:rPr b="0" i="0" lang="pt-BR" sz="2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que você precisa saber sobre a </a:t>
            </a:r>
            <a:r>
              <a:rPr lang="pt-BR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Ana</a:t>
            </a:r>
            <a:r>
              <a:rPr b="0" i="0" lang="pt-BR" sz="2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antes de comprar o presente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b="1" i="0" lang="pt-BR" sz="32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3. Existem algumas limitações ou restrições?</a:t>
            </a:r>
            <a:r>
              <a:rPr b="1" i="0" lang="pt-BR" sz="32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0" i="0" lang="pt-BR" sz="32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Escolha duas coisas para levar em consideração</a:t>
            </a:r>
            <a:r>
              <a:rPr lang="pt-BR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. Por</a:t>
            </a:r>
            <a:r>
              <a:rPr b="0" i="0" lang="pt-BR" sz="2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exemplo: orçamento ou tempo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8000" y="552600"/>
            <a:ext cx="2834640" cy="2831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"/>
          <p:cNvSpPr/>
          <p:nvPr/>
        </p:nvSpPr>
        <p:spPr>
          <a:xfrm>
            <a:off x="719820" y="495000"/>
            <a:ext cx="10512360" cy="1322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376953"/>
                </a:solidFill>
                <a:latin typeface="Barlow Black"/>
                <a:ea typeface="Barlow Black"/>
                <a:cs typeface="Barlow Black"/>
                <a:sym typeface="Barlow Black"/>
              </a:rPr>
              <a:t>SEMPRE EXISTEM PESSOAS POR TRÁS DOS ALGORITMOS, EL</a:t>
            </a:r>
            <a:r>
              <a:rPr lang="pt-BR" sz="4400">
                <a:solidFill>
                  <a:srgbClr val="376953"/>
                </a:solidFill>
                <a:latin typeface="Barlow Black"/>
                <a:ea typeface="Barlow Black"/>
                <a:cs typeface="Barlow Black"/>
                <a:sym typeface="Barlow Black"/>
              </a:rPr>
              <a:t>A</a:t>
            </a:r>
            <a:r>
              <a:rPr b="0" i="0" lang="pt-BR" sz="4400" u="none" cap="none" strike="noStrike">
                <a:solidFill>
                  <a:srgbClr val="376953"/>
                </a:solidFill>
                <a:latin typeface="Barlow Black"/>
                <a:ea typeface="Barlow Black"/>
                <a:cs typeface="Barlow Black"/>
                <a:sym typeface="Barlow Black"/>
              </a:rPr>
              <a:t>S: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9"/>
          <p:cNvSpPr/>
          <p:nvPr/>
        </p:nvSpPr>
        <p:spPr>
          <a:xfrm>
            <a:off x="792000" y="1944000"/>
            <a:ext cx="4991760" cy="434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Decidem qua</a:t>
            </a:r>
            <a:r>
              <a:rPr lang="pt-BR" sz="3600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is</a:t>
            </a: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 dados usar (e qua</a:t>
            </a:r>
            <a:r>
              <a:rPr lang="pt-BR" sz="3600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is</a:t>
            </a: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 não usar)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Definem o que significa  ‘sucesso ’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b="0" i="0" lang="pt-BR" sz="36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 Inserem seus valores nos algoritmos 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4120" y="196920"/>
            <a:ext cx="1415880" cy="121608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9"/>
          <p:cNvSpPr/>
          <p:nvPr/>
        </p:nvSpPr>
        <p:spPr>
          <a:xfrm>
            <a:off x="5349240" y="2952720"/>
            <a:ext cx="178200" cy="23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76000" y="1807560"/>
            <a:ext cx="5613840" cy="380736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9"/>
          <p:cNvSpPr/>
          <p:nvPr/>
        </p:nvSpPr>
        <p:spPr>
          <a:xfrm>
            <a:off x="9936000" y="6423480"/>
            <a:ext cx="2109240" cy="270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200" u="none" cap="none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Illustration: Eleni Kalorkoti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2A186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"/>
          <p:cNvSpPr/>
          <p:nvPr/>
        </p:nvSpPr>
        <p:spPr>
          <a:xfrm>
            <a:off x="501120" y="4440240"/>
            <a:ext cx="10663200" cy="17607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PARTE 2: </a:t>
            </a:r>
            <a:b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INTELIGÊNCIA 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"/>
          <p:cNvSpPr/>
          <p:nvPr/>
        </p:nvSpPr>
        <p:spPr>
          <a:xfrm>
            <a:off x="838080" y="619920"/>
            <a:ext cx="10512360" cy="1322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REFLITA: O QUE SIGNIFICA </a:t>
            </a:r>
            <a:r>
              <a:rPr b="0" i="0" lang="pt-BR" sz="4400" u="sng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INTELIGÊNCIA</a:t>
            </a: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PARA VOCÊ ? 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/>
          <p:cNvSpPr/>
          <p:nvPr/>
        </p:nvSpPr>
        <p:spPr>
          <a:xfrm>
            <a:off x="526320" y="984960"/>
            <a:ext cx="9421560" cy="5171760"/>
          </a:xfrm>
          <a:prstGeom prst="rect">
            <a:avLst/>
          </a:prstGeom>
          <a:solidFill>
            <a:srgbClr val="86CCAE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Inteligência Artificial 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O campo usado para descrever como a máquina entende e utiliza seus ambientes para alcançar  um certo objetivo.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2"/>
          <p:cNvSpPr/>
          <p:nvPr/>
        </p:nvSpPr>
        <p:spPr>
          <a:xfrm>
            <a:off x="1644120" y="2470680"/>
            <a:ext cx="7146360" cy="3686040"/>
          </a:xfrm>
          <a:prstGeom prst="rect">
            <a:avLst/>
          </a:prstGeom>
          <a:solidFill>
            <a:srgbClr val="62A186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Aprendizado de Máquina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Uma parte da IA que ensina a máquina a aprender novas habilidades sem ser programada para fazer  isso (por exemplo, com um conjunto de regras)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2"/>
          <p:cNvSpPr/>
          <p:nvPr/>
        </p:nvSpPr>
        <p:spPr>
          <a:xfrm>
            <a:off x="2950925" y="3903000"/>
            <a:ext cx="4532400" cy="2253900"/>
          </a:xfrm>
          <a:prstGeom prst="rect">
            <a:avLst/>
          </a:prstGeom>
          <a:solidFill>
            <a:srgbClr val="376953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Aprendizado Profundo 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Muitas camadas de aprendizado de máquina trabalhando juntas para decifrar os </a:t>
            </a:r>
            <a:r>
              <a:rPr b="0" i="0" lang="pt-BR" sz="2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neurônios</a:t>
            </a:r>
            <a:r>
              <a:rPr b="0" i="0" lang="pt-BR" sz="2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do cérebro humano para decisões mais complexas como a resolução de um problema.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2"/>
          <p:cNvSpPr/>
          <p:nvPr/>
        </p:nvSpPr>
        <p:spPr>
          <a:xfrm>
            <a:off x="9951120" y="996480"/>
            <a:ext cx="1828800" cy="5160240"/>
          </a:xfrm>
          <a:prstGeom prst="rect">
            <a:avLst/>
          </a:prstGeom>
          <a:solidFill>
            <a:srgbClr val="E06D2F"/>
          </a:solidFill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6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Algoritmos 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8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O conjunto de regras que produz o resultado desejado.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"/>
          <p:cNvSpPr/>
          <p:nvPr/>
        </p:nvSpPr>
        <p:spPr>
          <a:xfrm>
            <a:off x="132000" y="143820"/>
            <a:ext cx="11218440" cy="1322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376953"/>
                </a:solidFill>
                <a:latin typeface="Barlow Black"/>
                <a:ea typeface="Barlow Black"/>
                <a:cs typeface="Barlow Black"/>
                <a:sym typeface="Barlow Black"/>
              </a:rPr>
              <a:t>INTELIGÊNCIA ARTIFICIAL PODE SER...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4120" y="196920"/>
            <a:ext cx="1415880" cy="121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11453" y="1222074"/>
            <a:ext cx="8051856" cy="5370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"/>
          <p:cNvSpPr/>
          <p:nvPr/>
        </p:nvSpPr>
        <p:spPr>
          <a:xfrm>
            <a:off x="838080" y="365040"/>
            <a:ext cx="10512360" cy="1322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376953"/>
                </a:solidFill>
                <a:latin typeface="Barlow Black"/>
                <a:ea typeface="Barlow Black"/>
                <a:cs typeface="Barlow Black"/>
                <a:sym typeface="Barlow Black"/>
              </a:rPr>
              <a:t>MAS TAMBÉM PODE SER...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4120" y="196920"/>
            <a:ext cx="1415880" cy="121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24000" y="1776960"/>
            <a:ext cx="6590520" cy="4342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"/>
          <p:cNvSpPr/>
          <p:nvPr/>
        </p:nvSpPr>
        <p:spPr>
          <a:xfrm>
            <a:off x="1618916" y="67024"/>
            <a:ext cx="8954167" cy="13009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 QUE ESTÁ ACONTECENDO AQUI?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37920" y="1368000"/>
            <a:ext cx="7209720" cy="484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6"/>
          <p:cNvPicPr preferRelativeResize="0"/>
          <p:nvPr/>
        </p:nvPicPr>
        <p:blipFill rotWithShape="1">
          <a:blip r:embed="rId3">
            <a:alphaModFix/>
          </a:blip>
          <a:srcRect b="1194" l="68057" r="1065" t="3566"/>
          <a:stretch/>
        </p:blipFill>
        <p:spPr>
          <a:xfrm>
            <a:off x="4049280" y="365040"/>
            <a:ext cx="4198680" cy="6150960"/>
          </a:xfrm>
          <a:prstGeom prst="rect">
            <a:avLst/>
          </a:prstGeom>
          <a:noFill/>
          <a:ln cap="flat" cmpd="sng" w="38150">
            <a:solidFill>
              <a:srgbClr val="37695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5" name="Google Shape;225;p16"/>
          <p:cNvSpPr/>
          <p:nvPr/>
        </p:nvSpPr>
        <p:spPr>
          <a:xfrm>
            <a:off x="33792" y="-260448"/>
            <a:ext cx="4038093" cy="2951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 QUE ESTÁ ACONTECENDO AQUI ?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88000" y="864000"/>
            <a:ext cx="8093160" cy="4495320"/>
          </a:xfrm>
          <a:prstGeom prst="rect">
            <a:avLst/>
          </a:prstGeom>
          <a:noFill/>
          <a:ln cap="flat" cmpd="sng" w="38150">
            <a:solidFill>
              <a:srgbClr val="37695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1" name="Google Shape;231;p17"/>
          <p:cNvSpPr/>
          <p:nvPr/>
        </p:nvSpPr>
        <p:spPr>
          <a:xfrm>
            <a:off x="1679640" y="5463925"/>
            <a:ext cx="10512360" cy="10601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 QUE ESTÁ ACONTECENDO AQUI ?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8"/>
          <p:cNvSpPr/>
          <p:nvPr/>
        </p:nvSpPr>
        <p:spPr>
          <a:xfrm>
            <a:off x="1679640" y="5471640"/>
            <a:ext cx="10512360" cy="1144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 QUE ESTÁ ACONTECENDO AQUI ?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2000" y="690840"/>
            <a:ext cx="4790520" cy="478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9"/>
          <p:cNvSpPr/>
          <p:nvPr/>
        </p:nvSpPr>
        <p:spPr>
          <a:xfrm>
            <a:off x="360000" y="4392000"/>
            <a:ext cx="10512360" cy="935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thispersondoesnotexist</a:t>
            </a:r>
            <a:r>
              <a:rPr b="0" i="0" lang="pt-BR" sz="2000" u="none" cap="none" strike="noStrike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.com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6000" y="961200"/>
            <a:ext cx="3653280" cy="364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9"/>
          <p:cNvSpPr/>
          <p:nvPr/>
        </p:nvSpPr>
        <p:spPr>
          <a:xfrm>
            <a:off x="4176000" y="4392000"/>
            <a:ext cx="3454200" cy="100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thiscatdoesnotexist</a:t>
            </a:r>
            <a:r>
              <a:rPr b="0" i="0" lang="pt-BR" sz="2000" u="none" cap="none" strike="noStrike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.com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43120" y="1008000"/>
            <a:ext cx="3620519" cy="359928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9"/>
          <p:cNvSpPr/>
          <p:nvPr/>
        </p:nvSpPr>
        <p:spPr>
          <a:xfrm>
            <a:off x="7992000" y="4536000"/>
            <a:ext cx="3527280" cy="719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thisartworkdoesnotexit</a:t>
            </a:r>
            <a:r>
              <a:rPr b="0" i="0" lang="pt-BR" sz="2000" u="none" cap="none" strike="noStrike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.com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5840" y="972000"/>
            <a:ext cx="3682800" cy="359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4120" y="196920"/>
            <a:ext cx="1415880" cy="121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56720" y="76680"/>
            <a:ext cx="8914680" cy="6780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9640" y="363600"/>
            <a:ext cx="5000039" cy="288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59360" y="324000"/>
            <a:ext cx="5876280" cy="3009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0000" y="3456000"/>
            <a:ext cx="4971240" cy="273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1"/>
          <p:cNvPicPr preferRelativeResize="0"/>
          <p:nvPr/>
        </p:nvPicPr>
        <p:blipFill rotWithShape="1">
          <a:blip r:embed="rId6">
            <a:alphaModFix/>
          </a:blip>
          <a:srcRect b="2872" l="0" r="0" t="0"/>
          <a:stretch/>
        </p:blipFill>
        <p:spPr>
          <a:xfrm>
            <a:off x="5859360" y="3456000"/>
            <a:ext cx="5876280" cy="2663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2"/>
          <p:cNvSpPr/>
          <p:nvPr/>
        </p:nvSpPr>
        <p:spPr>
          <a:xfrm>
            <a:off x="6372000" y="6420467"/>
            <a:ext cx="5579640" cy="42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600" u="none" cap="none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‘The Alphabet Empire’, The Glass Room, Tactical Tech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080" y="288000"/>
            <a:ext cx="11779560" cy="611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2A186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3"/>
          <p:cNvSpPr/>
          <p:nvPr/>
        </p:nvSpPr>
        <p:spPr>
          <a:xfrm>
            <a:off x="501120" y="4440240"/>
            <a:ext cx="11385000" cy="17607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PARTE 3: </a:t>
            </a:r>
            <a:br>
              <a:rPr b="0" i="0" lang="pt-B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COMPLEXIDADE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4120" y="196920"/>
            <a:ext cx="1415880" cy="121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4"/>
          <p:cNvSpPr/>
          <p:nvPr/>
        </p:nvSpPr>
        <p:spPr>
          <a:xfrm>
            <a:off x="838080" y="185040"/>
            <a:ext cx="10512360" cy="1322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376953"/>
                </a:solidFill>
                <a:latin typeface="Barlow Black"/>
                <a:ea typeface="Barlow Black"/>
                <a:cs typeface="Barlow Black"/>
                <a:sym typeface="Barlow Black"/>
              </a:rPr>
              <a:t>ESTUDO DE CASO: HIREVUE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4"/>
          <p:cNvSpPr/>
          <p:nvPr/>
        </p:nvSpPr>
        <p:spPr>
          <a:xfrm>
            <a:off x="10584000" y="6480000"/>
            <a:ext cx="1607759" cy="271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200" u="none" cap="none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Image: hirevue.com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4"/>
          <p:cNvSpPr/>
          <p:nvPr/>
        </p:nvSpPr>
        <p:spPr>
          <a:xfrm>
            <a:off x="838080" y="1413000"/>
            <a:ext cx="5353200" cy="470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Empregadores estão usando cada vez mais algoritmos no processo de contratação.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O software da Hirevue está treinado para buscar mais de 15,000 características expressas nas </a:t>
            </a:r>
            <a:r>
              <a:rPr lang="pt-BR" sz="2800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entrevistas</a:t>
            </a:r>
            <a:r>
              <a:rPr b="0" i="0" lang="pt-BR" sz="28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 digitais.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Eles alegam um aumento de 16%na diversidade </a:t>
            </a:r>
            <a:r>
              <a:rPr lang="pt-BR" sz="2800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d</a:t>
            </a:r>
            <a:r>
              <a:rPr b="0" i="0" lang="pt-BR" sz="28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e novas contratações .  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58960" y="1296000"/>
            <a:ext cx="4648680" cy="4607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5"/>
          <p:cNvSpPr/>
          <p:nvPr/>
        </p:nvSpPr>
        <p:spPr>
          <a:xfrm>
            <a:off x="838080" y="619920"/>
            <a:ext cx="10512360" cy="1322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ENQUETE: OS ALGORITMOS SÃO NEUTROS ? 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6"/>
          <p:cNvSpPr/>
          <p:nvPr/>
        </p:nvSpPr>
        <p:spPr>
          <a:xfrm>
            <a:off x="-50688" y="889417"/>
            <a:ext cx="10762500" cy="41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-225718" lvl="0" marL="1371600" marR="0" rtl="0" algn="l">
              <a:lnSpc>
                <a:spcPct val="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rgbClr val="376953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  <a:p>
            <a:pPr indent="-225718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4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 “O </a:t>
            </a:r>
            <a:r>
              <a:rPr b="1" i="0" lang="pt-BR" sz="44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grande process</a:t>
            </a:r>
            <a:r>
              <a:rPr b="1" lang="pt-BR" sz="4400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amento</a:t>
            </a:r>
            <a:r>
              <a:rPr b="1" i="0" lang="pt-BR" sz="44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 de dados</a:t>
            </a:r>
            <a:r>
              <a:rPr b="1" i="0" lang="pt-BR" sz="44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 codificam o passado. Eles não inventam o futuro. Fazer isso requer imaginação moral, e isso é algo de que somente os humanos são capazes.”</a:t>
            </a:r>
            <a:endParaRPr b="1" i="0" sz="4400" u="none" cap="none" strike="noStrike">
              <a:solidFill>
                <a:srgbClr val="376953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225718" lvl="0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400" u="none" cap="none" strike="noStrike">
              <a:solidFill>
                <a:srgbClr val="376953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225718" lvl="2" marL="2286000" marR="0" rtl="1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4120" y="196920"/>
            <a:ext cx="1415880" cy="121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6"/>
          <p:cNvSpPr txBox="1"/>
          <p:nvPr/>
        </p:nvSpPr>
        <p:spPr>
          <a:xfrm>
            <a:off x="1384272" y="5137164"/>
            <a:ext cx="8913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32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Cathy O'Neil, Armas para a Destruição Matemática</a:t>
            </a:r>
            <a:r>
              <a:rPr b="0" i="0" lang="pt-BR" sz="18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4120" y="196920"/>
            <a:ext cx="1415880" cy="121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7"/>
          <p:cNvSpPr/>
          <p:nvPr/>
        </p:nvSpPr>
        <p:spPr>
          <a:xfrm>
            <a:off x="601539" y="196920"/>
            <a:ext cx="10512360" cy="13347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4400" u="none" cap="none" strike="noStrike">
                <a:solidFill>
                  <a:srgbClr val="376953"/>
                </a:solidFill>
                <a:latin typeface="Barlow Black"/>
                <a:ea typeface="Barlow Black"/>
                <a:cs typeface="Barlow Black"/>
                <a:sym typeface="Barlow Black"/>
              </a:rPr>
              <a:t>PRINCÍPIOS NORTEADORES PARA O PENSAMENTO CRÍTICO DE ALGORITMOS 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7"/>
          <p:cNvSpPr/>
          <p:nvPr/>
        </p:nvSpPr>
        <p:spPr>
          <a:xfrm>
            <a:off x="601539" y="1866984"/>
            <a:ext cx="6793200" cy="4223946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Encontramos algoritmos todos os dias, eles v</a:t>
            </a:r>
            <a:r>
              <a:rPr lang="pt-BR" sz="2800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ê</a:t>
            </a:r>
            <a:r>
              <a:rPr b="0" i="0" lang="pt-BR" sz="28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m em todos os tamanhos e formas.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Existem pessoas por trás dos algoritmos com esperanças, medos e aspirações. 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800" u="sng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Contexto</a:t>
            </a:r>
            <a:r>
              <a:rPr b="0" i="0" lang="pt-BR" sz="28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 é importante: Quem o fez, por qu</a:t>
            </a:r>
            <a:r>
              <a:rPr lang="pt-BR" sz="2800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e</a:t>
            </a:r>
            <a:r>
              <a:rPr b="0" i="0" lang="pt-BR" sz="2800" u="none" cap="none" strike="noStrike">
                <a:solidFill>
                  <a:srgbClr val="376953"/>
                </a:solidFill>
                <a:latin typeface="Barlow"/>
                <a:ea typeface="Barlow"/>
                <a:cs typeface="Barlow"/>
                <a:sym typeface="Barlow"/>
              </a:rPr>
              <a:t> o fizeram,  em qual contexto está sendo aplicado? 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27"/>
          <p:cNvSpPr/>
          <p:nvPr/>
        </p:nvSpPr>
        <p:spPr>
          <a:xfrm>
            <a:off x="10656000" y="6552000"/>
            <a:ext cx="1871640" cy="271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200" u="none" cap="none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Image: Eiko Ojala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64480" y="1582200"/>
            <a:ext cx="3971160" cy="4609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8711" y="0"/>
            <a:ext cx="10434240" cy="685476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8"/>
          <p:cNvSpPr/>
          <p:nvPr/>
        </p:nvSpPr>
        <p:spPr>
          <a:xfrm>
            <a:off x="9360000" y="6336000"/>
            <a:ext cx="1984680" cy="636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8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Datadetoxkit.org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29"/>
          <p:cNvPicPr preferRelativeResize="0"/>
          <p:nvPr/>
        </p:nvPicPr>
        <p:blipFill rotWithShape="1">
          <a:blip r:embed="rId3">
            <a:alphaModFix/>
          </a:blip>
          <a:srcRect b="17504" l="1002" r="16282" t="-10827"/>
          <a:stretch/>
        </p:blipFill>
        <p:spPr>
          <a:xfrm>
            <a:off x="-5760" y="-930240"/>
            <a:ext cx="12189600" cy="7781039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9"/>
          <p:cNvSpPr/>
          <p:nvPr/>
        </p:nvSpPr>
        <p:spPr>
          <a:xfrm>
            <a:off x="638493" y="2322012"/>
            <a:ext cx="6440842" cy="1546865"/>
          </a:xfrm>
          <a:prstGeom prst="rect">
            <a:avLst/>
          </a:prstGeom>
          <a:noFill/>
          <a:ln>
            <a:noFill/>
          </a:ln>
        </p:spPr>
        <p:txBody>
          <a:bodyPr anchorCtr="0" anchor="b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72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OBRIGADO!</a:t>
            </a:r>
            <a:r>
              <a:rPr b="0" i="0" lang="pt-BR" sz="7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7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400" y="230040"/>
            <a:ext cx="1773360" cy="144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2012-12-03T06:56:55Z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Security">
    <vt:i4>0</vt:i4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2</vt:i4>
  </property>
  <property fmtid="{D5CDD505-2E9C-101B-9397-08002B2CF9AE}" pid="7" name="Notes">
    <vt:i4>44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44</vt:i4>
  </property>
</Properties>
</file>