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6858000" cx="12192000"/>
  <p:notesSz cx="6858000" cy="12192000"/>
  <p:embeddedFontLst>
    <p:embeddedFont>
      <p:font typeface="Roboto"/>
      <p:regular r:id="rId26"/>
      <p:bold r:id="rId27"/>
      <p:italic r:id="rId28"/>
      <p:boldItalic r:id="rId29"/>
    </p:embeddedFont>
    <p:embeddedFont>
      <p:font typeface="Barlow"/>
      <p:regular r:id="rId30"/>
      <p:bold r:id="rId31"/>
      <p:italic r:id="rId32"/>
      <p:boldItalic r:id="rId33"/>
    </p:embeddedFont>
    <p:embeddedFont>
      <p:font typeface="Barlow Black"/>
      <p:bold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6" roundtripDataSignature="AMtx7migXYoQnKvPoNhKcGIN8BzQ1Bgt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oboto-regular.fntdata"/><Relationship Id="rId25" Type="http://schemas.openxmlformats.org/officeDocument/2006/relationships/slide" Target="slides/slide18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oboto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Barlow-bold.fntdata"/><Relationship Id="rId30" Type="http://schemas.openxmlformats.org/officeDocument/2006/relationships/font" Target="fonts/Barlow-regular.fntdata"/><Relationship Id="rId11" Type="http://schemas.openxmlformats.org/officeDocument/2006/relationships/slide" Target="slides/slide4.xml"/><Relationship Id="rId33" Type="http://schemas.openxmlformats.org/officeDocument/2006/relationships/font" Target="fonts/Barlow-boldItalic.fntdata"/><Relationship Id="rId10" Type="http://schemas.openxmlformats.org/officeDocument/2006/relationships/slide" Target="slides/slide3.xml"/><Relationship Id="rId32" Type="http://schemas.openxmlformats.org/officeDocument/2006/relationships/font" Target="fonts/Barlow-italic.fntdata"/><Relationship Id="rId13" Type="http://schemas.openxmlformats.org/officeDocument/2006/relationships/slide" Target="slides/slide6.xml"/><Relationship Id="rId35" Type="http://schemas.openxmlformats.org/officeDocument/2006/relationships/font" Target="fonts/BarlowBlack-boldItalic.fntdata"/><Relationship Id="rId12" Type="http://schemas.openxmlformats.org/officeDocument/2006/relationships/slide" Target="slides/slide5.xml"/><Relationship Id="rId34" Type="http://schemas.openxmlformats.org/officeDocument/2006/relationships/font" Target="fonts/BarlowBlack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25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6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1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5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5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6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2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2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3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43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4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44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5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45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45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45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6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46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46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46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46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46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8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49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1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52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5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3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5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53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5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54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55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55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56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56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56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56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7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57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57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57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57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57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3"/>
          <p:cNvSpPr txBox="1"/>
          <p:nvPr>
            <p:ph type="title"/>
          </p:nvPr>
        </p:nvSpPr>
        <p:spPr>
          <a:xfrm>
            <a:off x="896040" y="758879"/>
            <a:ext cx="10411200" cy="1527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896040" y="2541960"/>
            <a:ext cx="10411200" cy="5760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15.jpg"/><Relationship Id="rId5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"/>
          <p:cNvPicPr preferRelativeResize="0"/>
          <p:nvPr/>
        </p:nvPicPr>
        <p:blipFill rotWithShape="1">
          <a:blip r:embed="rId3">
            <a:alphaModFix/>
          </a:blip>
          <a:srcRect b="0" l="0" r="10705" t="0"/>
          <a:stretch/>
        </p:blipFill>
        <p:spPr>
          <a:xfrm>
            <a:off x="-5760" y="-9000"/>
            <a:ext cx="12232800" cy="68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"/>
          <p:cNvSpPr/>
          <p:nvPr/>
        </p:nvSpPr>
        <p:spPr>
          <a:xfrm>
            <a:off x="286880" y="3484581"/>
            <a:ext cx="11094915" cy="33734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6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SUA DESINTOXICAÇÃO DE DADOS COMEÇA AQUI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920" y="334439"/>
            <a:ext cx="1651680" cy="135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838080" y="1008720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Hoje </a:t>
            </a:r>
            <a:r>
              <a:rPr lang="pt-BR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vamos</a:t>
            </a: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828360" y="2453400"/>
            <a:ext cx="10513440" cy="27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Refletir sobre nosso direito à privacidade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Aprender sobre a indústria de dados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Discutir os efeitos da indústria de dados </a:t>
            </a:r>
            <a:r>
              <a:rPr lang="pt-BR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sobre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indivíduos e a sociedade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838080" y="676440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Regras básicas...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/>
          <p:nvPr/>
        </p:nvSpPr>
        <p:spPr>
          <a:xfrm>
            <a:off x="838080" y="2026080"/>
            <a:ext cx="10513440" cy="375408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5F497A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•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  </a:t>
            </a:r>
            <a:r>
              <a:rPr lang="pt-BR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Levante-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se/ </a:t>
            </a:r>
            <a:r>
              <a:rPr lang="pt-BR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Afaste-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se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Seja gentil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Silêncio quando não estiver falando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Divirta-se :-)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-20880" y="3438360"/>
            <a:ext cx="12195360" cy="3390480"/>
          </a:xfrm>
          <a:prstGeom prst="rect">
            <a:avLst/>
          </a:prstGeom>
          <a:solidFill>
            <a:srgbClr val="5F49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"/>
          <p:cNvSpPr/>
          <p:nvPr/>
        </p:nvSpPr>
        <p:spPr>
          <a:xfrm>
            <a:off x="838080" y="1008720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Reflexão Pessoal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838075" y="2260077"/>
            <a:ext cx="10513500" cy="15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pt-BR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Tome 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1 minuto para escrever seus pensamentos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5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Por qu</a:t>
            </a:r>
            <a:r>
              <a:rPr b="1" lang="pt-BR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 </a:t>
            </a:r>
            <a:r>
              <a:rPr b="1" i="0" lang="pt-BR" sz="4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preocupar-se com privacidade?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"/>
          <p:cNvSpPr/>
          <p:nvPr/>
        </p:nvSpPr>
        <p:spPr>
          <a:xfrm>
            <a:off x="-20880" y="3438360"/>
            <a:ext cx="12195360" cy="3390480"/>
          </a:xfrm>
          <a:prstGeom prst="rect">
            <a:avLst/>
          </a:prstGeom>
          <a:solidFill>
            <a:srgbClr val="5F49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5"/>
          <p:cNvSpPr/>
          <p:nvPr/>
        </p:nvSpPr>
        <p:spPr>
          <a:xfrm>
            <a:off x="821184" y="1008720"/>
            <a:ext cx="7880146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Grupos de </a:t>
            </a:r>
            <a:r>
              <a:rPr lang="pt-BR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discussão</a:t>
            </a: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para </a:t>
            </a: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trocas de idéias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/>
          <p:nvPr/>
        </p:nvSpPr>
        <p:spPr>
          <a:xfrm>
            <a:off x="838080" y="2840760"/>
            <a:ext cx="10513440" cy="27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5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Por qu</a:t>
            </a:r>
            <a:r>
              <a:rPr b="1" lang="pt-BR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 </a:t>
            </a:r>
            <a:r>
              <a:rPr b="1" i="0" lang="pt-BR" sz="4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preocupar-se com privacidade?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04A7B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1673640" y="627120"/>
            <a:ext cx="8748360" cy="52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Argumentar que você não se importa com o direito à privacidade porque não tem nada a esconder é </a:t>
            </a:r>
            <a:r>
              <a:rPr lang="pt-BR" sz="4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mesmo que </a:t>
            </a:r>
            <a:r>
              <a:rPr b="0" i="0" lang="pt-BR" sz="4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dizer</a:t>
            </a:r>
            <a:r>
              <a:rPr b="0" i="0" lang="pt-BR" sz="4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que não se importa com liberdade de expressão porque não tem nada a dizer.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687960" y="897120"/>
            <a:ext cx="1095120" cy="88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0" i="0" sz="10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9559440" y="4726440"/>
            <a:ext cx="743400" cy="793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b="0" i="0" sz="10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5383800" y="5655240"/>
            <a:ext cx="3686760" cy="959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- Edward Snowden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85360" y="116280"/>
            <a:ext cx="1549800" cy="1253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838080" y="338760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Corretagem de Dados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80" y="1904759"/>
            <a:ext cx="12169440" cy="49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/>
          <p:nvPr/>
        </p:nvSpPr>
        <p:spPr>
          <a:xfrm>
            <a:off x="3503408" y="1297440"/>
            <a:ext cx="5247584" cy="48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https://datadating.tacticaltech.org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/>
          <p:nvPr/>
        </p:nvSpPr>
        <p:spPr>
          <a:xfrm>
            <a:off x="1155275" y="2696100"/>
            <a:ext cx="9792900" cy="16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Existem </a:t>
            </a:r>
            <a:r>
              <a:rPr b="1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mais de 500</a:t>
            </a:r>
            <a:r>
              <a:rPr b="0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8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empresa</a:t>
            </a:r>
            <a:r>
              <a:rPr b="0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s</a:t>
            </a:r>
            <a:r>
              <a:rPr b="0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de corretagem de dados </a:t>
            </a:r>
            <a:endParaRPr b="0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8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 redor do mundo.</a:t>
            </a:r>
            <a:endParaRPr b="0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2169374" y="5962680"/>
            <a:ext cx="9282224" cy="48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https://ourdataourselves.tacticaltech.org/posts/whos-working-for-vote/</a:t>
            </a:r>
            <a:r>
              <a:rPr b="0" i="0" lang="pt-BR" sz="18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(2021 update)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04A7B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85360" y="116280"/>
            <a:ext cx="1549800" cy="125316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9"/>
          <p:cNvSpPr/>
          <p:nvPr/>
        </p:nvSpPr>
        <p:spPr>
          <a:xfrm>
            <a:off x="786600" y="1163160"/>
            <a:ext cx="6010920" cy="401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5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Como são usados meus dados?</a:t>
            </a:r>
            <a:endParaRPr b="0" i="0" sz="5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4039" y="1184759"/>
            <a:ext cx="3503880" cy="43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"/>
          <p:cNvSpPr/>
          <p:nvPr/>
        </p:nvSpPr>
        <p:spPr>
          <a:xfrm>
            <a:off x="914400" y="3188880"/>
            <a:ext cx="2010960" cy="2559600"/>
          </a:xfrm>
          <a:prstGeom prst="rect">
            <a:avLst/>
          </a:prstGeom>
          <a:solidFill>
            <a:srgbClr val="FFE4E1"/>
          </a:solidFill>
          <a:ln cap="flat" cmpd="sng" w="9525">
            <a:solidFill>
              <a:srgbClr val="FFE4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838080" y="365040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Categorizando Sua Personalidade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/>
          <p:nvPr/>
        </p:nvSpPr>
        <p:spPr>
          <a:xfrm>
            <a:off x="930960" y="3229200"/>
            <a:ext cx="19944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604A7B"/>
                </a:solidFill>
                <a:latin typeface="Barlow"/>
                <a:ea typeface="Barlow"/>
                <a:cs typeface="Barlow"/>
                <a:sym typeface="Barlow"/>
              </a:rPr>
              <a:t>aberto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7589520" y="6114600"/>
            <a:ext cx="4041360" cy="638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https://ocean.tacticaltech.org/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3114720" y="2183040"/>
            <a:ext cx="2010960" cy="3565440"/>
          </a:xfrm>
          <a:prstGeom prst="rect">
            <a:avLst/>
          </a:prstGeom>
          <a:solidFill>
            <a:srgbClr val="F0FFF0"/>
          </a:solidFill>
          <a:ln cap="flat" cmpd="sng" w="9525">
            <a:solidFill>
              <a:srgbClr val="F0FF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5279039" y="3646080"/>
            <a:ext cx="2010960" cy="2102400"/>
          </a:xfrm>
          <a:prstGeom prst="rect">
            <a:avLst/>
          </a:prstGeom>
          <a:solidFill>
            <a:srgbClr val="FAEBD7"/>
          </a:solidFill>
          <a:ln cap="flat" cmpd="sng" w="9525">
            <a:solidFill>
              <a:srgbClr val="FAEB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7440480" y="4377600"/>
            <a:ext cx="2010960" cy="1370880"/>
          </a:xfrm>
          <a:prstGeom prst="rect">
            <a:avLst/>
          </a:prstGeom>
          <a:solidFill>
            <a:srgbClr val="F0F8FF"/>
          </a:solidFill>
          <a:ln cap="flat" cmpd="sng" w="9525">
            <a:solidFill>
              <a:srgbClr val="F0F8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"/>
          <p:cNvSpPr/>
          <p:nvPr/>
        </p:nvSpPr>
        <p:spPr>
          <a:xfrm>
            <a:off x="9617760" y="1450080"/>
            <a:ext cx="2010960" cy="4281840"/>
          </a:xfrm>
          <a:prstGeom prst="rect">
            <a:avLst/>
          </a:prstGeom>
          <a:solidFill>
            <a:srgbClr val="E6E6FA"/>
          </a:solidFill>
          <a:ln cap="flat" cmpd="sng" w="9525">
            <a:solidFill>
              <a:srgbClr val="E6E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0"/>
          <p:cNvSpPr/>
          <p:nvPr/>
        </p:nvSpPr>
        <p:spPr>
          <a:xfrm>
            <a:off x="3091320" y="2257560"/>
            <a:ext cx="210636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604A7B"/>
                </a:solidFill>
                <a:latin typeface="Barlow"/>
                <a:ea typeface="Barlow"/>
                <a:cs typeface="Barlow"/>
                <a:sym typeface="Barlow"/>
              </a:rPr>
              <a:t>consciente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5179680" y="3661920"/>
            <a:ext cx="2134800" cy="42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200" u="none" cap="none" strike="noStrike">
                <a:solidFill>
                  <a:srgbClr val="604A7B"/>
                </a:solidFill>
                <a:latin typeface="Barlow"/>
                <a:ea typeface="Barlow"/>
                <a:cs typeface="Barlow"/>
                <a:sym typeface="Barlow"/>
              </a:rPr>
              <a:t>extrovertido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9921600" y="1502280"/>
            <a:ext cx="1405440" cy="42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200" u="none" cap="none" strike="noStrike">
                <a:solidFill>
                  <a:srgbClr val="604A7B"/>
                </a:solidFill>
                <a:latin typeface="Barlow"/>
                <a:ea typeface="Barlow"/>
                <a:cs typeface="Barlow"/>
                <a:sym typeface="Barlow"/>
              </a:rPr>
              <a:t>neurótico 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7595280" y="4418640"/>
            <a:ext cx="1680120" cy="42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200" u="none" cap="none" strike="noStrike">
                <a:solidFill>
                  <a:srgbClr val="604A7B"/>
                </a:solidFill>
                <a:latin typeface="Barlow"/>
                <a:ea typeface="Barlow"/>
                <a:cs typeface="Barlow"/>
                <a:sym typeface="Barlow"/>
              </a:rPr>
              <a:t>agradável 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407" y="160560"/>
            <a:ext cx="8168039" cy="4256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">
            <a:alphaModFix/>
          </a:blip>
          <a:srcRect b="33853" l="0" r="50453" t="0"/>
          <a:stretch/>
        </p:blipFill>
        <p:spPr>
          <a:xfrm>
            <a:off x="6313680" y="2496960"/>
            <a:ext cx="5663160" cy="425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1"/>
          <p:cNvSpPr txBox="1"/>
          <p:nvPr/>
        </p:nvSpPr>
        <p:spPr>
          <a:xfrm>
            <a:off x="1199601" y="1740266"/>
            <a:ext cx="5809954" cy="2367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2793202" y="3611867"/>
            <a:ext cx="3085119" cy="540273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1"/>
          <p:cNvSpPr/>
          <p:nvPr/>
        </p:nvSpPr>
        <p:spPr>
          <a:xfrm rot="5400000">
            <a:off x="2920763" y="3722591"/>
            <a:ext cx="325737" cy="318823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3279393" y="3628875"/>
            <a:ext cx="2520690" cy="540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4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Comece o teste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2037033" y="536953"/>
            <a:ext cx="4276647" cy="1484753"/>
          </a:xfrm>
          <a:prstGeom prst="roundRect">
            <a:avLst>
              <a:gd fmla="val 16667" name="adj"/>
            </a:avLst>
          </a:prstGeom>
          <a:solidFill>
            <a:srgbClr val="205867"/>
          </a:solidFill>
          <a:ln cap="flat" cmpd="sng" w="25400">
            <a:solidFill>
              <a:srgbClr val="205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1395449" y="822304"/>
            <a:ext cx="4137071" cy="8276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2037033" y="759471"/>
            <a:ext cx="42766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Qual personagem de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Game Of Thrones é você? </a:t>
            </a:r>
            <a:endParaRPr/>
          </a:p>
        </p:txBody>
      </p:sp>
      <p:sp>
        <p:nvSpPr>
          <p:cNvPr id="257" name="Google Shape;257;p11"/>
          <p:cNvSpPr txBox="1"/>
          <p:nvPr/>
        </p:nvSpPr>
        <p:spPr>
          <a:xfrm>
            <a:off x="5180755" y="2587252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7807292" y="4663238"/>
            <a:ext cx="2860625" cy="684279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8063783" y="4652303"/>
            <a:ext cx="243705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 personagem da Disney é você?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680" y="329040"/>
            <a:ext cx="7157160" cy="4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99120" y="2834280"/>
            <a:ext cx="6769440" cy="380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2"/>
          <p:cNvSpPr/>
          <p:nvPr/>
        </p:nvSpPr>
        <p:spPr>
          <a:xfrm>
            <a:off x="7809433" y="5157539"/>
            <a:ext cx="3653997" cy="1200329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254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 txBox="1"/>
          <p:nvPr/>
        </p:nvSpPr>
        <p:spPr>
          <a:xfrm flipH="1">
            <a:off x="7929489" y="5157538"/>
            <a:ext cx="3321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“E nesses 14 anos, ela votou consistentemente em coisas que </a:t>
            </a:r>
            <a:r>
              <a:rPr lang="pt-BR" sz="1800">
                <a:solidFill>
                  <a:schemeClr val="dk1"/>
                </a:solidFill>
              </a:rPr>
              <a:t>prejudicam</a:t>
            </a: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as pessoas no seu distrito.”</a:t>
            </a:r>
            <a:endParaRPr/>
          </a:p>
        </p:txBody>
      </p:sp>
      <p:sp>
        <p:nvSpPr>
          <p:cNvPr id="269" name="Google Shape;269;p12"/>
          <p:cNvSpPr/>
          <p:nvPr/>
        </p:nvSpPr>
        <p:spPr>
          <a:xfrm>
            <a:off x="564311" y="2834280"/>
            <a:ext cx="3834295" cy="382473"/>
          </a:xfrm>
          <a:prstGeom prst="roundRect">
            <a:avLst>
              <a:gd fmla="val 16667" name="adj"/>
            </a:avLst>
          </a:prstGeom>
          <a:solidFill>
            <a:srgbClr val="FFD965"/>
          </a:solidFill>
          <a:ln cap="flat" cmpd="sng" w="25400">
            <a:solidFill>
              <a:srgbClr val="FFD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2"/>
          <p:cNvSpPr txBox="1"/>
          <p:nvPr/>
        </p:nvSpPr>
        <p:spPr>
          <a:xfrm>
            <a:off x="564311" y="2847421"/>
            <a:ext cx="39565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Apenas candidatos endossados por </a:t>
            </a:r>
            <a:endParaRPr/>
          </a:p>
        </p:txBody>
      </p:sp>
      <p:sp>
        <p:nvSpPr>
          <p:cNvPr id="271" name="Google Shape;271;p12"/>
          <p:cNvSpPr txBox="1"/>
          <p:nvPr/>
        </p:nvSpPr>
        <p:spPr>
          <a:xfrm flipH="1">
            <a:off x="9268824" y="6034975"/>
            <a:ext cx="21234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(New York </a:t>
            </a:r>
            <a:r>
              <a:rPr b="0" i="0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Time</a:t>
            </a:r>
            <a:r>
              <a:rPr b="0" i="0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pt-B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08/10/18)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04A7B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85360" y="116280"/>
            <a:ext cx="1549800" cy="125316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168175" y="1504035"/>
            <a:ext cx="11092085" cy="4147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5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indivíduo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5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&amp; </a:t>
            </a:r>
            <a:endParaRPr b="0" i="0" sz="5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5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coletivo </a:t>
            </a:r>
            <a:endParaRPr b="0" i="0" sz="5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"/>
          <p:cNvSpPr/>
          <p:nvPr/>
        </p:nvSpPr>
        <p:spPr>
          <a:xfrm>
            <a:off x="-12600" y="2979720"/>
            <a:ext cx="12195360" cy="3878280"/>
          </a:xfrm>
          <a:prstGeom prst="rect">
            <a:avLst/>
          </a:prstGeom>
          <a:solidFill>
            <a:srgbClr val="5F49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518400" y="882350"/>
            <a:ext cx="84213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Grupos de discussão para </a:t>
            </a:r>
            <a:r>
              <a:rPr lang="pt-BR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trocas de idéias</a:t>
            </a:r>
            <a:endParaRPr sz="4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84" name="Google Shape;284;p14"/>
          <p:cNvSpPr/>
          <p:nvPr/>
        </p:nvSpPr>
        <p:spPr>
          <a:xfrm>
            <a:off x="738459" y="2095920"/>
            <a:ext cx="10409040" cy="31824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1 apresentador por grupo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5"/>
              </a:spcBef>
              <a:spcAft>
                <a:spcPts val="0"/>
              </a:spcAft>
              <a:buNone/>
            </a:pPr>
            <a:r>
              <a:rPr b="0" i="0" lang="pt-BR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Como a falta de privacidade, coleta de dados, e anúncios direcionados afetam: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13440" lvl="0" marL="614160" marR="0" rtl="0" algn="l">
              <a:lnSpc>
                <a:spcPct val="90000"/>
              </a:lnSpc>
              <a:spcBef>
                <a:spcPts val="995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</a:pPr>
            <a:r>
              <a:rPr b="1" i="0" lang="pt-BR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Apenas</a:t>
            </a:r>
            <a:r>
              <a:rPr b="1" i="0" lang="pt-BR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3"/>
                  </a:ext>
                </a:extLst>
              </a:rPr>
              <a:t> a você</a:t>
            </a:r>
            <a:r>
              <a:rPr b="1" i="0" lang="pt-BR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sz="4000">
              <a:solidFill>
                <a:schemeClr val="dk1"/>
              </a:solidFill>
            </a:endParaRPr>
          </a:p>
          <a:p>
            <a:pPr indent="-613440" lvl="0" marL="614160" marR="0" rtl="0" algn="l">
              <a:lnSpc>
                <a:spcPct val="90000"/>
              </a:lnSpc>
              <a:spcBef>
                <a:spcPts val="995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</a:pPr>
            <a:r>
              <a:rPr b="1" lang="pt-BR" sz="4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À sociedade</a:t>
            </a:r>
            <a:r>
              <a:rPr b="1" lang="pt-BR" sz="4000">
                <a:solidFill>
                  <a:schemeClr val="dk1"/>
                </a:solidFill>
              </a:rPr>
              <a:t> </a:t>
            </a:r>
            <a:r>
              <a:rPr b="1" i="0" lang="pt-BR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como um todo?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4"/>
          <p:cNvSpPr/>
          <p:nvPr/>
        </p:nvSpPr>
        <p:spPr>
          <a:xfrm>
            <a:off x="5775120" y="3306960"/>
            <a:ext cx="641520" cy="2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5"/>
          <p:cNvPicPr preferRelativeResize="0"/>
          <p:nvPr/>
        </p:nvPicPr>
        <p:blipFill rotWithShape="1">
          <a:blip r:embed="rId4">
            <a:alphaModFix/>
          </a:blip>
          <a:srcRect b="66183" l="0" r="53186" t="14152"/>
          <a:stretch/>
        </p:blipFill>
        <p:spPr>
          <a:xfrm>
            <a:off x="1532160" y="174960"/>
            <a:ext cx="7954560" cy="19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5"/>
          <p:cNvPicPr preferRelativeResize="0"/>
          <p:nvPr/>
        </p:nvPicPr>
        <p:blipFill rotWithShape="1">
          <a:blip r:embed="rId5">
            <a:alphaModFix/>
          </a:blip>
          <a:srcRect b="17327" l="53182" r="0" t="61128"/>
          <a:stretch/>
        </p:blipFill>
        <p:spPr>
          <a:xfrm>
            <a:off x="1962720" y="4195440"/>
            <a:ext cx="8072640" cy="21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5"/>
          <p:cNvSpPr/>
          <p:nvPr/>
        </p:nvSpPr>
        <p:spPr>
          <a:xfrm>
            <a:off x="6624720" y="6361920"/>
            <a:ext cx="51591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4"/>
                  </a:ext>
                </a:extLst>
              </a:rPr>
              <a:t>Image</a:t>
            </a:r>
            <a:r>
              <a:rPr b="0" i="0" lang="pt-BR" sz="2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 Lompoc Valley Medical Center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5"/>
          <p:cNvPicPr preferRelativeResize="0"/>
          <p:nvPr/>
        </p:nvPicPr>
        <p:blipFill rotWithShape="1">
          <a:blip r:embed="rId6">
            <a:alphaModFix/>
          </a:blip>
          <a:srcRect b="17326" l="4259" r="55185" t="61952"/>
          <a:stretch/>
        </p:blipFill>
        <p:spPr>
          <a:xfrm>
            <a:off x="2263680" y="2194560"/>
            <a:ext cx="7040160" cy="204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"/>
          <p:cNvSpPr/>
          <p:nvPr/>
        </p:nvSpPr>
        <p:spPr>
          <a:xfrm>
            <a:off x="647280" y="368640"/>
            <a:ext cx="1050696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datadetoxkit.org/en/privacy/essentials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0000" y="0"/>
            <a:ext cx="1832400" cy="157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6"/>
          <p:cNvPicPr preferRelativeResize="0"/>
          <p:nvPr/>
        </p:nvPicPr>
        <p:blipFill rotWithShape="1">
          <a:blip r:embed="rId4">
            <a:alphaModFix/>
          </a:blip>
          <a:srcRect b="0" l="11035" r="9396" t="0"/>
          <a:stretch/>
        </p:blipFill>
        <p:spPr>
          <a:xfrm>
            <a:off x="1831050" y="1398490"/>
            <a:ext cx="8420550" cy="547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/>
          <p:nvPr/>
        </p:nvSpPr>
        <p:spPr>
          <a:xfrm>
            <a:off x="839280" y="921429"/>
            <a:ext cx="10513440" cy="132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Aprendizados...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1192891" y="2752599"/>
            <a:ext cx="10513440" cy="375408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Existem várias razões para cuidar da sua privacidade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Seus dados </a:t>
            </a:r>
            <a:r>
              <a:rPr lang="pt-BR" sz="3600">
                <a:solidFill>
                  <a:srgbClr val="604A7B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têm</a:t>
            </a: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valor: Lucro e Influência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7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Coleta de dados afeta a indivíduos e sociedade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92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8"/>
          <p:cNvPicPr preferRelativeResize="0"/>
          <p:nvPr/>
        </p:nvPicPr>
        <p:blipFill rotWithShape="1">
          <a:blip r:embed="rId3">
            <a:alphaModFix/>
          </a:blip>
          <a:srcRect b="0" l="0" r="10700" t="0"/>
          <a:stretch/>
        </p:blipFill>
        <p:spPr>
          <a:xfrm>
            <a:off x="-5760" y="-9000"/>
            <a:ext cx="12232800" cy="68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8"/>
          <p:cNvSpPr/>
          <p:nvPr/>
        </p:nvSpPr>
        <p:spPr>
          <a:xfrm>
            <a:off x="581760" y="2904120"/>
            <a:ext cx="10360800" cy="36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7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OBRIGADO!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920" y="334439"/>
            <a:ext cx="1651680" cy="1357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Security">
    <vt:i4>0</vt:i4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16</vt:i4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16</vt:i4>
  </property>
</Properties>
</file>