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6858000" cx="12192000"/>
  <p:notesSz cx="12192000" cy="6858000"/>
  <p:embeddedFontLst>
    <p:embeddedFont>
      <p:font typeface="Barlow"/>
      <p:regular r:id="rId33"/>
      <p:bold r:id="rId34"/>
      <p:italic r:id="rId35"/>
      <p:boldItalic r:id="rId36"/>
    </p:embeddedFont>
    <p:embeddedFont>
      <p:font typeface="Barlow Black"/>
      <p:bold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9" roundtripDataSignature="AMtx7mg+1NU1z7kK6j9M3UY60a/0s0Yr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Barlow-regular.fntdata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Barlow-italic.fntdata"/><Relationship Id="rId12" Type="http://schemas.openxmlformats.org/officeDocument/2006/relationships/slide" Target="slides/slide6.xml"/><Relationship Id="rId34" Type="http://schemas.openxmlformats.org/officeDocument/2006/relationships/font" Target="fonts/Barlow-bold.fntdata"/><Relationship Id="rId15" Type="http://schemas.openxmlformats.org/officeDocument/2006/relationships/slide" Target="slides/slide9.xml"/><Relationship Id="rId37" Type="http://schemas.openxmlformats.org/officeDocument/2006/relationships/font" Target="fonts/BarlowBlack-bold.fntdata"/><Relationship Id="rId14" Type="http://schemas.openxmlformats.org/officeDocument/2006/relationships/slide" Target="slides/slide8.xml"/><Relationship Id="rId36" Type="http://schemas.openxmlformats.org/officeDocument/2006/relationships/font" Target="fonts/Barlow-boldItalic.fntdata"/><Relationship Id="rId17" Type="http://schemas.openxmlformats.org/officeDocument/2006/relationships/slide" Target="slides/slide11.xml"/><Relationship Id="rId39" Type="http://customschemas.google.com/relationships/presentationmetadata" Target="metadata"/><Relationship Id="rId16" Type="http://schemas.openxmlformats.org/officeDocument/2006/relationships/slide" Target="slides/slide10.xml"/><Relationship Id="rId38" Type="http://schemas.openxmlformats.org/officeDocument/2006/relationships/font" Target="fonts/BarlowBlack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" name="Google Shape;11;p32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3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4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34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6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7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37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37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8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38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38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9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9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9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0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0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40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1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41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41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1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2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42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42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42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42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42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1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3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4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44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6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7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47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47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8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8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48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49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49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49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0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50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50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51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51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51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51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52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52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52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52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" name="Google Shape;105;p52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52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7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29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Relationship Id="rId4" Type="http://schemas.openxmlformats.org/officeDocument/2006/relationships/image" Target="../media/image10.jpg"/><Relationship Id="rId5" Type="http://schemas.openxmlformats.org/officeDocument/2006/relationships/image" Target="../media/image9.jpg"/><Relationship Id="rId6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1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"/>
          <p:cNvPicPr preferRelativeResize="0"/>
          <p:nvPr/>
        </p:nvPicPr>
        <p:blipFill rotWithShape="1">
          <a:blip r:embed="rId3">
            <a:alphaModFix/>
          </a:blip>
          <a:srcRect b="0" l="7374" r="0" t="0"/>
          <a:stretch/>
        </p:blipFill>
        <p:spPr>
          <a:xfrm>
            <a:off x="0" y="0"/>
            <a:ext cx="1224036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1549259" y="2788939"/>
            <a:ext cx="9141840" cy="138744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65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DEIXE SUAS SENHAS MAIS FORTES </a:t>
            </a:r>
            <a:endParaRPr b="0" i="0" sz="6500" u="none" cap="none" strike="noStrike">
              <a:solidFill>
                <a:srgbClr val="FFFFFF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98088" y="265237"/>
            <a:ext cx="1875261" cy="1541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"/>
          <p:cNvSpPr/>
          <p:nvPr/>
        </p:nvSpPr>
        <p:spPr>
          <a:xfrm>
            <a:off x="595740" y="532439"/>
            <a:ext cx="9420272" cy="1324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75" lIns="89975" spcFirstLastPara="1" rIns="89975" wrap="square" tIns="449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60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HOJE NÓS VAMOS...</a:t>
            </a:r>
            <a:endParaRPr b="0" i="0" sz="18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3290" y="6040798"/>
            <a:ext cx="824318" cy="70811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"/>
          <p:cNvSpPr/>
          <p:nvPr/>
        </p:nvSpPr>
        <p:spPr>
          <a:xfrm>
            <a:off x="291918" y="1822857"/>
            <a:ext cx="11580196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4975" lIns="89975" spcFirstLastPara="1" rIns="89975" wrap="square" tIns="44975">
            <a:noAutofit/>
          </a:bodyPr>
          <a:lstStyle/>
          <a:p>
            <a:pPr indent="-252729" lvl="0" marL="49402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1328" lvl="0" marL="494028" marR="0" rtl="0" algn="l">
              <a:lnSpc>
                <a:spcPct val="100000"/>
              </a:lnSpc>
              <a:spcBef>
                <a:spcPts val="898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Discutir  a importância da </a:t>
            </a:r>
            <a:r>
              <a:rPr b="1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 privacidade e da segurança online</a:t>
            </a:r>
            <a:endParaRPr b="1" i="0" sz="36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1328" lvl="0" marL="494028" marR="0" rtl="0" algn="l">
              <a:lnSpc>
                <a:spcPct val="100000"/>
              </a:lnSpc>
              <a:spcBef>
                <a:spcPts val="897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Aprender sobre</a:t>
            </a:r>
            <a:r>
              <a:rPr b="1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 gerenciadores de senhas</a:t>
            </a: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 e como usá-los </a:t>
            </a:r>
            <a:endParaRPr b="0" i="0" sz="36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1328" lvl="0" marL="494028" marR="0" rtl="0" algn="l">
              <a:lnSpc>
                <a:spcPct val="100000"/>
              </a:lnSpc>
              <a:spcBef>
                <a:spcPts val="897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Aprender como criar </a:t>
            </a:r>
            <a:r>
              <a:rPr b="1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senhas/frase-senhas</a:t>
            </a: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 fortes </a:t>
            </a:r>
            <a:endParaRPr b="0" i="0" sz="18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"/>
          <p:cNvSpPr/>
          <p:nvPr/>
        </p:nvSpPr>
        <p:spPr>
          <a:xfrm>
            <a:off x="383227" y="654473"/>
            <a:ext cx="10514565" cy="12027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75" lIns="89975" spcFirstLastPara="1" rIns="89975" wrap="square" tIns="449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60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Quantas senhas diferentes você usa?  </a:t>
            </a:r>
            <a:endParaRPr b="0" i="0" sz="18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3"/>
          <p:cNvSpPr/>
          <p:nvPr/>
        </p:nvSpPr>
        <p:spPr>
          <a:xfrm>
            <a:off x="673639" y="2778833"/>
            <a:ext cx="10737772" cy="3515949"/>
          </a:xfrm>
          <a:prstGeom prst="rect">
            <a:avLst/>
          </a:prstGeom>
          <a:noFill/>
          <a:ln>
            <a:noFill/>
          </a:ln>
        </p:spPr>
        <p:txBody>
          <a:bodyPr anchorCtr="0" anchor="t" bIns="44975" lIns="89975" spcFirstLastPara="1" rIns="89975" wrap="square" tIns="44975">
            <a:noAutofit/>
          </a:bodyPr>
          <a:lstStyle/>
          <a:p>
            <a:pPr indent="-482137" lvl="0" marL="48213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Barlow"/>
              <a:buAutoNum type="alphaUcPeriod"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Eu uso principalmente a mesma senha</a:t>
            </a:r>
            <a:endParaRPr b="0" i="0" sz="36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2135" lvl="0" marL="482135" marR="0" rtl="0" algn="l">
              <a:lnSpc>
                <a:spcPct val="100000"/>
              </a:lnSpc>
              <a:spcBef>
                <a:spcPts val="898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Barlow"/>
              <a:buAutoNum type="alphaUcPeriod"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Eu uso algumas senhas diferentes </a:t>
            </a:r>
            <a:endParaRPr b="0" i="0" sz="36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2137" lvl="0" marL="482137" marR="0" rtl="0" algn="l">
              <a:lnSpc>
                <a:spcPct val="100000"/>
              </a:lnSpc>
              <a:spcBef>
                <a:spcPts val="897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Barlow"/>
              <a:buAutoNum type="alphaUcPeriod"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Eu uso senhas diferentes para cada conta </a:t>
            </a:r>
            <a:endParaRPr b="0" i="0" sz="3600" u="none" cap="none" strike="noStrike">
              <a:solidFill>
                <a:srgbClr val="595959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27" name="Google Shape;12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3290" y="6040798"/>
            <a:ext cx="824318" cy="70811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3"/>
          <p:cNvSpPr/>
          <p:nvPr/>
        </p:nvSpPr>
        <p:spPr>
          <a:xfrm>
            <a:off x="5968212" y="3352678"/>
            <a:ext cx="254889" cy="243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3"/>
          <p:cNvSpPr/>
          <p:nvPr/>
        </p:nvSpPr>
        <p:spPr>
          <a:xfrm>
            <a:off x="11431955" y="3610792"/>
            <a:ext cx="120790" cy="142021"/>
          </a:xfrm>
          <a:prstGeom prst="teardrop">
            <a:avLst>
              <a:gd fmla="val 100000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96986" y="316959"/>
            <a:ext cx="1755758" cy="17557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"/>
          <p:cNvSpPr/>
          <p:nvPr/>
        </p:nvSpPr>
        <p:spPr>
          <a:xfrm>
            <a:off x="552184" y="532438"/>
            <a:ext cx="10514565" cy="13247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75" lIns="89975" spcFirstLastPara="1" rIns="89975" wrap="square" tIns="449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60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Com que frequência você altera suas senhas? </a:t>
            </a:r>
            <a:endParaRPr b="0" i="0" sz="18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4"/>
          <p:cNvSpPr/>
          <p:nvPr/>
        </p:nvSpPr>
        <p:spPr>
          <a:xfrm>
            <a:off x="673639" y="2778833"/>
            <a:ext cx="10737772" cy="3515949"/>
          </a:xfrm>
          <a:prstGeom prst="rect">
            <a:avLst/>
          </a:prstGeom>
          <a:noFill/>
          <a:ln>
            <a:noFill/>
          </a:ln>
        </p:spPr>
        <p:txBody>
          <a:bodyPr anchorCtr="0" anchor="t" bIns="44975" lIns="89975" spcFirstLastPara="1" rIns="89975" wrap="square" tIns="44975">
            <a:noAutofit/>
          </a:bodyPr>
          <a:lstStyle/>
          <a:p>
            <a:pPr indent="-482137" lvl="0" marL="48213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Barlow"/>
              <a:buAutoNum type="alphaUcPeriod"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Nunca</a:t>
            </a:r>
            <a:endParaRPr b="0" i="0" sz="36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2137" lvl="0" marL="482137" marR="0" rtl="0" algn="l">
              <a:lnSpc>
                <a:spcPct val="100000"/>
              </a:lnSpc>
              <a:spcBef>
                <a:spcPts val="897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Barlow"/>
              <a:buAutoNum type="alphaUcPeriod"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Às vezes </a:t>
            </a:r>
            <a:endParaRPr b="0" i="0" sz="36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2137" lvl="0" marL="482137" marR="0" rtl="0" algn="l">
              <a:lnSpc>
                <a:spcPct val="100000"/>
              </a:lnSpc>
              <a:spcBef>
                <a:spcPts val="897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Barlow"/>
              <a:buAutoNum type="alphaUcPeriod"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Frequentemente </a:t>
            </a:r>
            <a:endParaRPr b="0" i="0" sz="36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37" name="Google Shape;13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3289" y="6040797"/>
            <a:ext cx="824317" cy="708118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4"/>
          <p:cNvSpPr/>
          <p:nvPr/>
        </p:nvSpPr>
        <p:spPr>
          <a:xfrm>
            <a:off x="5968211" y="3352677"/>
            <a:ext cx="254889" cy="2438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4"/>
          <p:cNvSpPr/>
          <p:nvPr/>
        </p:nvSpPr>
        <p:spPr>
          <a:xfrm>
            <a:off x="11431954" y="3610791"/>
            <a:ext cx="120789" cy="142020"/>
          </a:xfrm>
          <a:prstGeom prst="teardrop">
            <a:avLst>
              <a:gd fmla="val 100000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96986" y="252774"/>
            <a:ext cx="1755758" cy="17557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"/>
          <p:cNvSpPr/>
          <p:nvPr/>
        </p:nvSpPr>
        <p:spPr>
          <a:xfrm>
            <a:off x="552184" y="532438"/>
            <a:ext cx="8799814" cy="22298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75" lIns="89975" spcFirstLastPara="1" rIns="89975" wrap="square" tIns="449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60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Você sabe o que é um gerenciador de senhas? E como usá-lo?</a:t>
            </a:r>
            <a:endParaRPr b="0" i="0" sz="18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5"/>
          <p:cNvSpPr/>
          <p:nvPr/>
        </p:nvSpPr>
        <p:spPr>
          <a:xfrm>
            <a:off x="673639" y="3222624"/>
            <a:ext cx="10737772" cy="3072156"/>
          </a:xfrm>
          <a:prstGeom prst="rect">
            <a:avLst/>
          </a:prstGeom>
          <a:noFill/>
          <a:ln>
            <a:noFill/>
          </a:ln>
        </p:spPr>
        <p:txBody>
          <a:bodyPr anchorCtr="0" anchor="t" bIns="44975" lIns="89975" spcFirstLastPara="1" rIns="89975" wrap="square" tIns="44975">
            <a:noAutofit/>
          </a:bodyPr>
          <a:lstStyle/>
          <a:p>
            <a:pPr indent="-482137" lvl="0" marL="48213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Barlow"/>
              <a:buAutoNum type="alphaUcPeriod"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Eu não sei  </a:t>
            </a:r>
            <a:endParaRPr/>
          </a:p>
          <a:p>
            <a:pPr indent="-482137" lvl="0" marL="482137" marR="0" rtl="0" algn="l">
              <a:lnSpc>
                <a:spcPct val="100000"/>
              </a:lnSpc>
              <a:spcBef>
                <a:spcPts val="897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Barlow"/>
              <a:buAutoNum type="alphaUcPeriod"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Eu sei, mas não uso </a:t>
            </a:r>
            <a:endParaRPr b="0" i="0" sz="36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2137" lvl="0" marL="482137" marR="0" rtl="0" algn="l">
              <a:lnSpc>
                <a:spcPct val="100000"/>
              </a:lnSpc>
              <a:spcBef>
                <a:spcPts val="897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Barlow"/>
              <a:buAutoNum type="alphaUcPeriod"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Eu uso um gerenciador de senhas </a:t>
            </a:r>
            <a:endParaRPr b="0" i="0" sz="36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7" name="Google Shape;14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3290" y="6040797"/>
            <a:ext cx="824317" cy="708118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5"/>
          <p:cNvSpPr/>
          <p:nvPr/>
        </p:nvSpPr>
        <p:spPr>
          <a:xfrm>
            <a:off x="5968211" y="3352677"/>
            <a:ext cx="254889" cy="2438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5"/>
          <p:cNvSpPr/>
          <p:nvPr/>
        </p:nvSpPr>
        <p:spPr>
          <a:xfrm>
            <a:off x="11431955" y="3610791"/>
            <a:ext cx="120789" cy="142020"/>
          </a:xfrm>
          <a:prstGeom prst="teardrop">
            <a:avLst>
              <a:gd fmla="val 100000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96986" y="316958"/>
            <a:ext cx="1755757" cy="17557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6"/>
          <p:cNvPicPr preferRelativeResize="0"/>
          <p:nvPr/>
        </p:nvPicPr>
        <p:blipFill rotWithShape="1">
          <a:blip r:embed="rId3">
            <a:alphaModFix/>
          </a:blip>
          <a:srcRect b="0" l="7374" r="0" t="0"/>
          <a:stretch/>
        </p:blipFill>
        <p:spPr>
          <a:xfrm>
            <a:off x="0" y="0"/>
            <a:ext cx="1224036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6"/>
          <p:cNvSpPr/>
          <p:nvPr/>
        </p:nvSpPr>
        <p:spPr>
          <a:xfrm>
            <a:off x="1549258" y="2788938"/>
            <a:ext cx="9141840" cy="138744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00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SENHAS</a:t>
            </a:r>
            <a:endParaRPr b="0" i="0" sz="10000" u="none" cap="none" strike="noStrike">
              <a:solidFill>
                <a:srgbClr val="FFFFFF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  <p:pic>
        <p:nvPicPr>
          <p:cNvPr id="157" name="Google Shape;15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98087" y="265236"/>
            <a:ext cx="1875260" cy="1541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1"/>
            </a:gs>
            <a:gs pos="100000">
              <a:srgbClr val="FFFFFF"/>
            </a:gs>
          </a:gsLst>
          <a:lin ang="0" scaled="0"/>
        </a:gra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7"/>
          <p:cNvPicPr preferRelativeResize="0"/>
          <p:nvPr/>
        </p:nvPicPr>
        <p:blipFill rotWithShape="1">
          <a:blip r:embed="rId3">
            <a:alphaModFix/>
          </a:blip>
          <a:srcRect b="0" l="7374" r="0" t="0"/>
          <a:stretch/>
        </p:blipFill>
        <p:spPr>
          <a:xfrm>
            <a:off x="0" y="0"/>
            <a:ext cx="1224036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7"/>
          <p:cNvSpPr/>
          <p:nvPr/>
        </p:nvSpPr>
        <p:spPr>
          <a:xfrm>
            <a:off x="1549258" y="2788938"/>
            <a:ext cx="9141840" cy="138744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00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PRIVACIDADE </a:t>
            </a:r>
            <a:endParaRPr b="0" i="0" sz="6500" u="none" cap="none" strike="noStrike">
              <a:solidFill>
                <a:srgbClr val="FFFFFF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  <p:pic>
        <p:nvPicPr>
          <p:cNvPr id="164" name="Google Shape;16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98087" y="265236"/>
            <a:ext cx="1875260" cy="1541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8"/>
          <p:cNvPicPr preferRelativeResize="0"/>
          <p:nvPr/>
        </p:nvPicPr>
        <p:blipFill rotWithShape="1">
          <a:blip r:embed="rId3">
            <a:alphaModFix/>
          </a:blip>
          <a:srcRect b="0" l="7374" r="0" t="0"/>
          <a:stretch/>
        </p:blipFill>
        <p:spPr>
          <a:xfrm>
            <a:off x="0" y="45613"/>
            <a:ext cx="1224036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8"/>
          <p:cNvSpPr/>
          <p:nvPr/>
        </p:nvSpPr>
        <p:spPr>
          <a:xfrm>
            <a:off x="4068540" y="3264643"/>
            <a:ext cx="4054230" cy="3077307"/>
          </a:xfrm>
          <a:prstGeom prst="wedgeRoundRectCallout">
            <a:avLst>
              <a:gd fmla="val -20833" name="adj1"/>
              <a:gd fmla="val 62500" name="adj2"/>
              <a:gd fmla="val 16667" name="adj3"/>
            </a:avLst>
          </a:prstGeom>
          <a:solidFill>
            <a:schemeClr val="lt1"/>
          </a:solidFill>
          <a:ln cap="flat" cmpd="sng" w="76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8"/>
          <p:cNvSpPr/>
          <p:nvPr/>
        </p:nvSpPr>
        <p:spPr>
          <a:xfrm>
            <a:off x="149038" y="177066"/>
            <a:ext cx="4054230" cy="3077307"/>
          </a:xfrm>
          <a:prstGeom prst="wedgeRoundRectCallout">
            <a:avLst>
              <a:gd fmla="val -20833" name="adj1"/>
              <a:gd fmla="val 62500" name="adj2"/>
              <a:gd fmla="val 16667" name="adj3"/>
            </a:avLst>
          </a:prstGeom>
          <a:solidFill>
            <a:schemeClr val="lt1"/>
          </a:solidFill>
          <a:ln cap="flat" cmpd="sng" w="76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8"/>
          <p:cNvSpPr/>
          <p:nvPr/>
        </p:nvSpPr>
        <p:spPr>
          <a:xfrm>
            <a:off x="7890416" y="182586"/>
            <a:ext cx="4054230" cy="3077307"/>
          </a:xfrm>
          <a:prstGeom prst="wedgeRoundRectCallout">
            <a:avLst>
              <a:gd fmla="val -20833" name="adj1"/>
              <a:gd fmla="val 62500" name="adj2"/>
              <a:gd fmla="val 16667" name="adj3"/>
            </a:avLst>
          </a:prstGeom>
          <a:solidFill>
            <a:schemeClr val="lt1"/>
          </a:solidFill>
          <a:ln cap="flat" cmpd="sng" w="761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8"/>
          <p:cNvSpPr/>
          <p:nvPr/>
        </p:nvSpPr>
        <p:spPr>
          <a:xfrm>
            <a:off x="75769" y="244230"/>
            <a:ext cx="4200769" cy="29796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75" lIns="89975" spcFirstLastPara="1" rIns="89975" wrap="square" tIns="449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60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Não tenho nada a esconder !</a:t>
            </a:r>
            <a:endParaRPr/>
          </a:p>
        </p:txBody>
      </p:sp>
      <p:sp>
        <p:nvSpPr>
          <p:cNvPr id="174" name="Google Shape;174;p8"/>
          <p:cNvSpPr/>
          <p:nvPr/>
        </p:nvSpPr>
        <p:spPr>
          <a:xfrm>
            <a:off x="5968211" y="3352677"/>
            <a:ext cx="254889" cy="2438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4154020" y="3332854"/>
            <a:ext cx="3883268" cy="30090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75" lIns="89975" spcFirstLastPara="1" rIns="89975" wrap="square" tIns="449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55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Não me importo se alguém vê. </a:t>
            </a:r>
            <a:endParaRPr b="1" i="0" sz="5500" u="none" cap="none" strike="noStrike">
              <a:solidFill>
                <a:srgbClr val="002060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7876134" y="171545"/>
            <a:ext cx="4068512" cy="3088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75" lIns="89975" spcFirstLastPara="1" rIns="89975" wrap="square" tIns="449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60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Quem se importa ?</a:t>
            </a:r>
            <a:endParaRPr b="0" i="0" sz="6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"/>
          <p:cNvSpPr/>
          <p:nvPr/>
        </p:nvSpPr>
        <p:spPr>
          <a:xfrm>
            <a:off x="552184" y="532438"/>
            <a:ext cx="10615939" cy="57646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75" lIns="89975" spcFirstLastPara="1" rIns="89975" wrap="square" tIns="449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673639" y="3254374"/>
            <a:ext cx="10737772" cy="3040407"/>
          </a:xfrm>
          <a:prstGeom prst="rect">
            <a:avLst/>
          </a:prstGeom>
          <a:noFill/>
          <a:ln>
            <a:noFill/>
          </a:ln>
        </p:spPr>
        <p:txBody>
          <a:bodyPr anchorCtr="0" anchor="t" bIns="44975" lIns="89975" spcFirstLastPara="1" rIns="89975" wrap="square" tIns="449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3289" y="6040797"/>
            <a:ext cx="824317" cy="708118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9"/>
          <p:cNvSpPr/>
          <p:nvPr/>
        </p:nvSpPr>
        <p:spPr>
          <a:xfrm>
            <a:off x="5968211" y="3352677"/>
            <a:ext cx="254889" cy="2438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9"/>
          <p:cNvSpPr/>
          <p:nvPr/>
        </p:nvSpPr>
        <p:spPr>
          <a:xfrm>
            <a:off x="11431954" y="3610791"/>
            <a:ext cx="120789" cy="142020"/>
          </a:xfrm>
          <a:prstGeom prst="teardrop">
            <a:avLst>
              <a:gd fmla="val 100000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9"/>
          <p:cNvPicPr preferRelativeResize="0"/>
          <p:nvPr/>
        </p:nvPicPr>
        <p:blipFill rotWithShape="1">
          <a:blip r:embed="rId4">
            <a:alphaModFix/>
          </a:blip>
          <a:srcRect b="-48" l="15034" r="224" t="4543"/>
          <a:stretch/>
        </p:blipFill>
        <p:spPr>
          <a:xfrm>
            <a:off x="-42228" y="-528399"/>
            <a:ext cx="12426353" cy="9539049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9"/>
          <p:cNvSpPr/>
          <p:nvPr/>
        </p:nvSpPr>
        <p:spPr>
          <a:xfrm>
            <a:off x="-42228" y="8667749"/>
            <a:ext cx="5822352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https://arambartholl.com/old/forgot-your-password.html</a:t>
            </a:r>
            <a:endParaRPr b="1" i="0" sz="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42228" y="-510277"/>
            <a:ext cx="8003682" cy="5332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20689" y="3195483"/>
            <a:ext cx="5817344" cy="38758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/>
          <p:nvPr/>
        </p:nvSpPr>
        <p:spPr>
          <a:xfrm>
            <a:off x="552183" y="1915333"/>
            <a:ext cx="5275565" cy="47521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75" lIns="89975" spcFirstLastPara="1" rIns="89975" wrap="square" tIns="449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Security2012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qwerty</a:t>
            </a:r>
            <a:endParaRPr b="0" i="0" sz="36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p455w0rd54321</a:t>
            </a:r>
            <a:endParaRPr b="0" i="0" sz="36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anna@seznam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ANNA23032001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Amsterdam1984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Ch0c0lat3</a:t>
            </a:r>
            <a:endParaRPr/>
          </a:p>
        </p:txBody>
      </p:sp>
      <p:pic>
        <p:nvPicPr>
          <p:cNvPr id="195" name="Google Shape;19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3290" y="5994943"/>
            <a:ext cx="824317" cy="708118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0"/>
          <p:cNvSpPr/>
          <p:nvPr/>
        </p:nvSpPr>
        <p:spPr>
          <a:xfrm>
            <a:off x="5968211" y="3306823"/>
            <a:ext cx="254889" cy="2438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11431955" y="3564937"/>
            <a:ext cx="120789" cy="142020"/>
          </a:xfrm>
          <a:prstGeom prst="teardrop">
            <a:avLst>
              <a:gd fmla="val 100000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0"/>
          <p:cNvSpPr/>
          <p:nvPr/>
        </p:nvSpPr>
        <p:spPr>
          <a:xfrm>
            <a:off x="552184" y="532438"/>
            <a:ext cx="10514565" cy="13247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75" lIns="89975" spcFirstLastPara="1" rIns="89975" wrap="square" tIns="449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60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Esqueceu sua senha ?</a:t>
            </a:r>
            <a:endParaRPr b="0" i="0" sz="18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0"/>
          <p:cNvSpPr/>
          <p:nvPr/>
        </p:nvSpPr>
        <p:spPr>
          <a:xfrm>
            <a:off x="5383249" y="1915333"/>
            <a:ext cx="6318249" cy="47521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75" lIns="89975" spcFirstLastPara="1" rIns="89975" wrap="square" tIns="449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Monkey1991</a:t>
            </a:r>
            <a:endParaRPr b="0" i="0" sz="36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super12secure90</a:t>
            </a:r>
            <a:endParaRPr b="0" i="0" sz="36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Super123456</a:t>
            </a:r>
            <a:endParaRPr b="0" i="0" sz="36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ST00dent</a:t>
            </a:r>
            <a:endParaRPr b="0" i="0" sz="36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LinkedInPassword1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StarWars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JacksonMott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"/>
          <p:cNvSpPr/>
          <p:nvPr/>
        </p:nvSpPr>
        <p:spPr>
          <a:xfrm>
            <a:off x="552184" y="1381124"/>
            <a:ext cx="11022314" cy="49053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75" lIns="89975" spcFirstLastPara="1" rIns="89975" wrap="square" tIns="449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60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A – </a:t>
            </a:r>
            <a:r>
              <a:rPr b="0" i="0" lang="pt-BR" sz="60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Aleatóri</a:t>
            </a:r>
            <a:r>
              <a:rPr lang="pt-BR" sz="6000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a</a:t>
            </a:r>
            <a:r>
              <a:rPr b="0" i="0" lang="pt-BR" sz="60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1" sz="6000">
              <a:solidFill>
                <a:srgbClr val="002060"/>
              </a:solidFill>
              <a:latin typeface="Barlow Black"/>
              <a:ea typeface="Barlow Black"/>
              <a:cs typeface="Barlow Black"/>
              <a:sym typeface="Barlow Black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60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U – </a:t>
            </a:r>
            <a:r>
              <a:rPr b="0" i="0" lang="pt-BR" sz="60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Únic</a:t>
            </a:r>
            <a:r>
              <a:rPr lang="pt-BR" sz="6000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a</a:t>
            </a:r>
            <a:r>
              <a:rPr b="0" i="0" lang="pt-BR" sz="60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1" i="0" sz="6000" u="none" cap="none" strike="noStrike">
              <a:solidFill>
                <a:srgbClr val="002060"/>
              </a:solidFill>
              <a:latin typeface="Barlow Black"/>
              <a:ea typeface="Barlow Black"/>
              <a:cs typeface="Barlow Black"/>
              <a:sym typeface="Barlow Black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60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L </a:t>
            </a:r>
            <a:r>
              <a:rPr b="1" lang="pt-BR" sz="6000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–</a:t>
            </a:r>
            <a:r>
              <a:rPr b="1" i="0" lang="pt-BR" sz="60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 </a:t>
            </a:r>
            <a:r>
              <a:rPr b="0" i="0" lang="pt-BR" sz="60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Long</a:t>
            </a:r>
            <a:r>
              <a:rPr lang="pt-BR" sz="6000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a</a:t>
            </a:r>
            <a:endParaRPr b="0" i="0" sz="60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60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E </a:t>
            </a:r>
            <a:r>
              <a:rPr b="1" lang="pt-BR" sz="6000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–</a:t>
            </a:r>
            <a:r>
              <a:rPr b="1" i="0" lang="pt-BR" sz="60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 </a:t>
            </a:r>
            <a:r>
              <a:rPr b="0" i="0" lang="pt-BR" sz="60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Eco* </a:t>
            </a:r>
            <a:endParaRPr b="0" i="0" sz="60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0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*Evite o eco </a:t>
            </a:r>
            <a:r>
              <a:rPr b="0" i="0" lang="pt-BR" sz="3000" u="sng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não repetindo</a:t>
            </a:r>
            <a:r>
              <a:rPr b="0" i="0" lang="pt-BR" sz="30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 a mesma senha!</a:t>
            </a:r>
            <a:endParaRPr b="0" i="0" sz="30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05" name="Google Shape;20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63290" y="6040797"/>
            <a:ext cx="824317" cy="708118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1"/>
          <p:cNvSpPr/>
          <p:nvPr/>
        </p:nvSpPr>
        <p:spPr>
          <a:xfrm>
            <a:off x="5968211" y="3352677"/>
            <a:ext cx="254889" cy="2438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1"/>
          <p:cNvSpPr/>
          <p:nvPr/>
        </p:nvSpPr>
        <p:spPr>
          <a:xfrm>
            <a:off x="11431955" y="3610791"/>
            <a:ext cx="120789" cy="142020"/>
          </a:xfrm>
          <a:prstGeom prst="teardrop">
            <a:avLst>
              <a:gd fmla="val 100000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1"/>
          <p:cNvSpPr/>
          <p:nvPr/>
        </p:nvSpPr>
        <p:spPr>
          <a:xfrm>
            <a:off x="552184" y="888999"/>
            <a:ext cx="8799813" cy="9842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4975" lIns="89975" spcFirstLastPara="1" rIns="89975" wrap="square" tIns="449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60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SENHA FORTE </a:t>
            </a:r>
            <a:endParaRPr b="1" i="0" sz="6000" u="none" cap="none" strike="noStrike">
              <a:solidFill>
                <a:srgbClr val="002060"/>
              </a:solidFill>
              <a:latin typeface="Barlow Black"/>
              <a:ea typeface="Barlow Black"/>
              <a:cs typeface="Barlow Black"/>
              <a:sym typeface="Barlow Black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000" u="none" cap="none" strike="noStrike">
              <a:solidFill>
                <a:srgbClr val="002060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1"/>
            </a:gs>
            <a:gs pos="100000">
              <a:srgbClr val="FFFFFF"/>
            </a:gs>
          </a:gsLst>
          <a:lin ang="0" scaled="0"/>
        </a:gra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12"/>
          <p:cNvPicPr preferRelativeResize="0"/>
          <p:nvPr/>
        </p:nvPicPr>
        <p:blipFill rotWithShape="1">
          <a:blip r:embed="rId3">
            <a:alphaModFix/>
          </a:blip>
          <a:srcRect b="0" l="7374" r="0" t="0"/>
          <a:stretch/>
        </p:blipFill>
        <p:spPr>
          <a:xfrm>
            <a:off x="0" y="0"/>
            <a:ext cx="1224036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2"/>
          <p:cNvSpPr/>
          <p:nvPr/>
        </p:nvSpPr>
        <p:spPr>
          <a:xfrm>
            <a:off x="1549258" y="2788938"/>
            <a:ext cx="9141840" cy="138744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00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GERENCIADOR DE SENHAS </a:t>
            </a:r>
            <a:endParaRPr b="0" i="0" sz="6500" u="none" cap="none" strike="noStrike">
              <a:solidFill>
                <a:srgbClr val="FFFFFF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  <p:pic>
        <p:nvPicPr>
          <p:cNvPr id="215" name="Google Shape;21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98087" y="265236"/>
            <a:ext cx="1875260" cy="1541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2390" y="2222025"/>
            <a:ext cx="1904040" cy="1904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82153" y="2898995"/>
            <a:ext cx="5869800" cy="111924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3"/>
          <p:cNvSpPr/>
          <p:nvPr/>
        </p:nvSpPr>
        <p:spPr>
          <a:xfrm>
            <a:off x="1584990" y="4192200"/>
            <a:ext cx="1801440" cy="45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400" u="none" cap="none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KeePassXC</a:t>
            </a:r>
            <a:endParaRPr b="1" i="0" sz="24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23" name="Google Shape;223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07400" y="23040"/>
            <a:ext cx="1585080" cy="1361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4"/>
          <p:cNvSpPr/>
          <p:nvPr/>
        </p:nvSpPr>
        <p:spPr>
          <a:xfrm>
            <a:off x="604874" y="421945"/>
            <a:ext cx="8223249" cy="132588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PASSOS PARA USAR UM GERENCIADOR DE SENHAS </a:t>
            </a:r>
            <a:endParaRPr b="0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4"/>
          <p:cNvSpPr/>
          <p:nvPr/>
        </p:nvSpPr>
        <p:spPr>
          <a:xfrm>
            <a:off x="356886" y="2301874"/>
            <a:ext cx="10665645" cy="4001371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393120" lvl="0" marL="6350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Noto Sans Symbols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Escolha um</a:t>
            </a:r>
            <a:endParaRPr b="0" i="0" sz="32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93120" lvl="0" marL="63504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Noto Sans Symbols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Instale-o: configure primeiro no computador, e depois no telefone </a:t>
            </a:r>
            <a:endParaRPr b="0" i="0" sz="32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93120" lvl="0" marL="63504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Noto Sans Symbols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Crie uma senha/frase-senha mestra </a:t>
            </a:r>
            <a:endParaRPr b="0" i="0" sz="32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93120" lvl="0" marL="63504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Noto Sans Symbols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Familiarize-se</a:t>
            </a:r>
            <a:endParaRPr b="0" i="0" sz="32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93120" lvl="0" marL="63504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Noto Sans Symbols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Colete e armazene  </a:t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93120" lvl="0" marL="635040" marR="0" rtl="0" algn="l">
              <a:lnSpc>
                <a:spcPct val="90000"/>
              </a:lnSpc>
              <a:spcBef>
                <a:spcPts val="997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Noto Sans Symbols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Fortaleça suas senhas</a:t>
            </a:r>
            <a:endParaRPr b="0" i="0" sz="32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30" name="Google Shape;23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07400" y="23040"/>
            <a:ext cx="1585080" cy="1361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4"/>
          <p:cNvPicPr preferRelativeResize="0"/>
          <p:nvPr/>
        </p:nvPicPr>
        <p:blipFill rotWithShape="1">
          <a:blip r:embed="rId4">
            <a:alphaModFix/>
          </a:blip>
          <a:srcRect b="0" l="11561" r="13929" t="0"/>
          <a:stretch/>
        </p:blipFill>
        <p:spPr>
          <a:xfrm rot="610956">
            <a:off x="8634866" y="3538928"/>
            <a:ext cx="3420729" cy="314989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0746" y="0"/>
            <a:ext cx="1011050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7912" y="0"/>
            <a:ext cx="9716174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5767" y="0"/>
            <a:ext cx="9740464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806" y="0"/>
            <a:ext cx="988238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1"/>
            </a:gs>
            <a:gs pos="100000">
              <a:srgbClr val="FFFFFF"/>
            </a:gs>
          </a:gsLst>
          <a:lin ang="0" scaled="0"/>
        </a:gra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19"/>
          <p:cNvPicPr preferRelativeResize="0"/>
          <p:nvPr/>
        </p:nvPicPr>
        <p:blipFill rotWithShape="1">
          <a:blip r:embed="rId3">
            <a:alphaModFix/>
          </a:blip>
          <a:srcRect b="0" l="7374" r="0" t="0"/>
          <a:stretch/>
        </p:blipFill>
        <p:spPr>
          <a:xfrm>
            <a:off x="0" y="0"/>
            <a:ext cx="1224036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9"/>
          <p:cNvSpPr/>
          <p:nvPr/>
        </p:nvSpPr>
        <p:spPr>
          <a:xfrm>
            <a:off x="1549258" y="2788938"/>
            <a:ext cx="9141840" cy="138744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00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FRASE-SENHA </a:t>
            </a:r>
            <a:endParaRPr b="0" i="0" sz="6500" u="none" cap="none" strike="noStrike">
              <a:solidFill>
                <a:srgbClr val="FFFFFF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  <p:pic>
        <p:nvPicPr>
          <p:cNvPr id="258" name="Google Shape;25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98087" y="265236"/>
            <a:ext cx="1875260" cy="1541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0"/>
          <p:cNvSpPr/>
          <p:nvPr/>
        </p:nvSpPr>
        <p:spPr>
          <a:xfrm>
            <a:off x="306270" y="515322"/>
            <a:ext cx="7761468" cy="946646"/>
          </a:xfrm>
          <a:prstGeom prst="rect">
            <a:avLst/>
          </a:prstGeom>
          <a:noFill/>
          <a:ln>
            <a:noFill/>
          </a:ln>
        </p:spPr>
        <p:txBody>
          <a:bodyPr anchorCtr="1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MÉTODO DE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JOGOS DE DADOS </a:t>
            </a:r>
            <a:endParaRPr b="0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20"/>
          <p:cNvPicPr preferRelativeResize="0"/>
          <p:nvPr/>
        </p:nvPicPr>
        <p:blipFill rotWithShape="1">
          <a:blip r:embed="rId3">
            <a:alphaModFix/>
          </a:blip>
          <a:srcRect b="0" l="0" r="0" t="9326"/>
          <a:stretch/>
        </p:blipFill>
        <p:spPr>
          <a:xfrm>
            <a:off x="7788958" y="0"/>
            <a:ext cx="4299978" cy="228938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0"/>
          <p:cNvSpPr/>
          <p:nvPr/>
        </p:nvSpPr>
        <p:spPr>
          <a:xfrm>
            <a:off x="334339" y="1385455"/>
            <a:ext cx="11455737" cy="529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34880" lvl="0" marL="43808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38080" lvl="0" marL="43808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Barlow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Role cinco dados de uma vez. Observe as faces dos dados que estiverem viradas para cima.</a:t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38080" lvl="0" marL="43808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Barlow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 Seu resultado deverá se parecer com essa leitura da esquerda para direita: 4, 3, 4, 6, 3. Escreva esses números.</a:t>
            </a:r>
            <a:endParaRPr b="0" i="0" sz="2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38080" lvl="0" marL="43808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Barlow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Abra a lista de palavras </a:t>
            </a:r>
            <a:r>
              <a:rPr b="0" i="0" lang="pt-BR" sz="2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(exemplo. EFF's Long Wordlist [.txt] ) </a:t>
            </a: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para encontrar a palavra correspondente ao número 43463.</a:t>
            </a:r>
            <a:endParaRPr/>
          </a:p>
          <a:p>
            <a:pPr indent="-438080" lvl="0" marL="43808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Barlow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Você encontrará a palavra “panorâmica." Essa é a primeira palavra da sua frase-senha, anote-a.</a:t>
            </a:r>
            <a:endParaRPr/>
          </a:p>
          <a:p>
            <a:pPr indent="-438080" lvl="0" marL="43808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Barlow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Repita os passos 1-4 cinco vezes mais para criar um total de SEIS palavras.</a:t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"/>
          <p:cNvSpPr/>
          <p:nvPr/>
        </p:nvSpPr>
        <p:spPr>
          <a:xfrm>
            <a:off x="306270" y="356049"/>
            <a:ext cx="10473840" cy="110592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NOVA FRASE-SENHA </a:t>
            </a:r>
            <a:endParaRPr b="0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1"/>
          <p:cNvSpPr/>
          <p:nvPr/>
        </p:nvSpPr>
        <p:spPr>
          <a:xfrm>
            <a:off x="604671" y="1263822"/>
            <a:ext cx="11455737" cy="2013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Umedecer escultura sonhadora páprica bactéria pureza</a:t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+ Maiúsculas: </a:t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uMedecer eScultura sOnhadora pÁprica bActéria pUreza</a:t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+ Símbolos:</a:t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uMedecereSculturaOnhadora=pÁpricabActériapUreza</a:t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+ Números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3uMedecereSculturaOnhadora=pÁprica4bActériapUreza</a:t>
            </a:r>
            <a:endParaRPr b="1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234880" lvl="0" marL="43808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234880" lvl="0" marL="43808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234880" lvl="0" marL="43808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2"/>
          <p:cNvSpPr/>
          <p:nvPr/>
        </p:nvSpPr>
        <p:spPr>
          <a:xfrm>
            <a:off x="306269" y="356048"/>
            <a:ext cx="7201379" cy="177755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TENTE O  MÉTODO DE JOGOS DE DADOS  </a:t>
            </a:r>
            <a:endParaRPr b="0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22"/>
          <p:cNvPicPr preferRelativeResize="0"/>
          <p:nvPr/>
        </p:nvPicPr>
        <p:blipFill rotWithShape="1">
          <a:blip r:embed="rId3">
            <a:alphaModFix/>
          </a:blip>
          <a:srcRect b="0" l="0" r="0" t="9326"/>
          <a:stretch/>
        </p:blipFill>
        <p:spPr>
          <a:xfrm>
            <a:off x="7081873" y="0"/>
            <a:ext cx="4810124" cy="2778123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2"/>
          <p:cNvSpPr/>
          <p:nvPr/>
        </p:nvSpPr>
        <p:spPr>
          <a:xfrm>
            <a:off x="306270" y="2000250"/>
            <a:ext cx="11455738" cy="5159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34878" lvl="0" marL="43807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38078" lvl="0" marL="438078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Barlow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Role cinco dados de uma vez. Observe as faces dos dados que estiverem viradas para cima.</a:t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38078" lvl="0" marL="438078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Barlow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Escreva esses números.</a:t>
            </a:r>
            <a:endParaRPr b="0" i="0" sz="2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38078" lvl="0" marL="438078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Barlow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Encontre a palavra correspondente ao número.</a:t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38078" lvl="0" marL="438078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Barlow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Essa é a primeira palavra da sua frase-senha, anote-a.</a:t>
            </a:r>
            <a:endParaRPr/>
          </a:p>
          <a:p>
            <a:pPr indent="-438078" lvl="0" marL="438078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Barlow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Repita os passos 1-4 cinco vezes mais para criar um total de SEIS palavras.</a:t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3"/>
          <p:cNvSpPr/>
          <p:nvPr/>
        </p:nvSpPr>
        <p:spPr>
          <a:xfrm>
            <a:off x="838080" y="365040"/>
            <a:ext cx="10513800" cy="132444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REVISÕES DE SENHAS 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23"/>
          <p:cNvSpPr/>
          <p:nvPr/>
        </p:nvSpPr>
        <p:spPr>
          <a:xfrm>
            <a:off x="838080" y="1825920"/>
            <a:ext cx="1051380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482137" lvl="0" marL="48213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Barlow"/>
              <a:buAutoNum type="arabicPeriod"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Compartilhe sua frase-senha com o grupo</a:t>
            </a:r>
            <a:endParaRPr b="0" i="0" sz="36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253537" lvl="0" marL="482137" marR="0" rtl="0" algn="l">
              <a:lnSpc>
                <a:spcPct val="90000"/>
              </a:lnSpc>
              <a:spcBef>
                <a:spcPts val="997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2137" lvl="0" marL="482137" marR="0" rtl="0" algn="l">
              <a:lnSpc>
                <a:spcPct val="90000"/>
              </a:lnSpc>
              <a:spcBef>
                <a:spcPts val="997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Barlow"/>
              <a:buAutoNum type="arabicPeriod"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O grupo lhe fará comentários:</a:t>
            </a:r>
            <a:br>
              <a:rPr b="0" i="0" lang="pt-BR" sz="3600" u="none" cap="none" strike="noStrik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</a:b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i="0" sz="36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228600" lvl="1" marL="86976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Essa frase-senha é forte ou fraca?</a:t>
            </a:r>
            <a:endParaRPr b="0" i="0" sz="36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228600" lvl="1" marL="86976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Essa frase-senha é fácil de adivinhar?</a:t>
            </a:r>
            <a:endParaRPr b="0" i="0" sz="36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228600" lvl="1" marL="86976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Como essa frase-senha pode ser fortalecida?</a:t>
            </a:r>
            <a:endParaRPr b="0" i="0" sz="3600" u="none" cap="none" strike="noStrik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85" name="Google Shape;28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07400" y="23040"/>
            <a:ext cx="1585080" cy="1361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4"/>
          <p:cNvSpPr/>
          <p:nvPr/>
        </p:nvSpPr>
        <p:spPr>
          <a:xfrm>
            <a:off x="306270" y="356049"/>
            <a:ext cx="10473840" cy="110592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2060"/>
                </a:solidFill>
                <a:latin typeface="Barlow Black"/>
                <a:ea typeface="Barlow Black"/>
                <a:cs typeface="Barlow Black"/>
                <a:sym typeface="Barlow Black"/>
              </a:rPr>
              <a:t>LEMBRETE</a:t>
            </a:r>
            <a:endParaRPr b="0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24"/>
          <p:cNvSpPr/>
          <p:nvPr/>
        </p:nvSpPr>
        <p:spPr>
          <a:xfrm>
            <a:off x="334999" y="1461969"/>
            <a:ext cx="11842749" cy="5159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234878" lvl="0" marL="43807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38078" lvl="0" marL="438078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Barlow"/>
              <a:buAutoNum type="arabicPeriod"/>
            </a:pPr>
            <a:r>
              <a:rPr b="1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Lembre-se do AULE </a:t>
            </a: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- aleatóri</a:t>
            </a:r>
            <a:r>
              <a:rPr lang="pt-BR" sz="3200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a</a:t>
            </a: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, únic</a:t>
            </a:r>
            <a:r>
              <a:rPr lang="pt-BR" sz="3200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a</a:t>
            </a: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, long</a:t>
            </a:r>
            <a:r>
              <a:rPr lang="pt-BR" sz="3200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a</a:t>
            </a: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 e eco</a:t>
            </a:r>
            <a:endParaRPr/>
          </a:p>
          <a:p>
            <a:pPr indent="-234878" lvl="0" marL="43807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38078" lvl="0" marL="438078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Barlow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Não anote/compartilhe suas senhas</a:t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38078" lvl="0" marL="438078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Barlow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Use verificação de duas fases</a:t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38078" lvl="0" marL="438078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Barlow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Use janela anônima/privada no computador de outra pessoa</a:t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38078" lvl="0" marL="438078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Barlow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Atualize seu software </a:t>
            </a:r>
            <a:endParaRPr/>
          </a:p>
          <a:p>
            <a:pPr indent="-438078" lvl="0" marL="438078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Barlow"/>
              <a:buAutoNum type="arabicPeriod"/>
            </a:pPr>
            <a:r>
              <a:rPr b="0" i="0" lang="pt-BR" sz="3200" u="none" cap="none" strike="noStrike">
                <a:solidFill>
                  <a:srgbClr val="002060"/>
                </a:solidFill>
                <a:latin typeface="Barlow"/>
                <a:ea typeface="Barlow"/>
                <a:cs typeface="Barlow"/>
                <a:sym typeface="Barlow"/>
              </a:rPr>
              <a:t>Mude as senhas de tempo em tempo </a:t>
            </a:r>
            <a:endParaRPr b="0" i="0" sz="3200" u="none" cap="none" strike="noStrike">
              <a:solidFill>
                <a:srgbClr val="00206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25"/>
          <p:cNvPicPr preferRelativeResize="0"/>
          <p:nvPr/>
        </p:nvPicPr>
        <p:blipFill rotWithShape="1">
          <a:blip r:embed="rId3">
            <a:alphaModFix/>
          </a:blip>
          <a:srcRect b="0" l="6994" r="0" t="0"/>
          <a:stretch/>
        </p:blipFill>
        <p:spPr>
          <a:xfrm>
            <a:off x="1161471" y="605214"/>
            <a:ext cx="9801532" cy="6252784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5"/>
          <p:cNvSpPr txBox="1"/>
          <p:nvPr/>
        </p:nvSpPr>
        <p:spPr>
          <a:xfrm>
            <a:off x="4149556" y="116902"/>
            <a:ext cx="5899354" cy="681968"/>
          </a:xfrm>
          <a:prstGeom prst="rect">
            <a:avLst/>
          </a:prstGeom>
          <a:solidFill>
            <a:srgbClr val="7B2ED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400" u="none" cap="none" strike="noStrik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datadetoxkit.org/en/security/lockdoor</a:t>
            </a:r>
            <a:endParaRPr b="1" i="0" sz="24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1"/>
            </a:gs>
            <a:gs pos="100000">
              <a:srgbClr val="FFFFFF"/>
            </a:gs>
          </a:gsLst>
          <a:lin ang="0" scaled="0"/>
        </a:grad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26"/>
          <p:cNvPicPr preferRelativeResize="0"/>
          <p:nvPr/>
        </p:nvPicPr>
        <p:blipFill rotWithShape="1">
          <a:blip r:embed="rId3">
            <a:alphaModFix/>
          </a:blip>
          <a:srcRect b="0" l="7374" r="0" t="0"/>
          <a:stretch/>
        </p:blipFill>
        <p:spPr>
          <a:xfrm>
            <a:off x="0" y="0"/>
            <a:ext cx="1224036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6"/>
          <p:cNvSpPr/>
          <p:nvPr/>
        </p:nvSpPr>
        <p:spPr>
          <a:xfrm>
            <a:off x="707883" y="1113214"/>
            <a:ext cx="9141840" cy="138744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000" lIns="90000" spcFirstLastPara="1" rIns="90000" wrap="square" tIns="45000">
            <a:noAutofit/>
          </a:bodyPr>
          <a:lstStyle/>
          <a:p>
            <a:pPr indent="-252728" lvl="0" marL="49402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04" name="Google Shape;30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98087" y="265236"/>
            <a:ext cx="1875260" cy="1541697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6"/>
          <p:cNvSpPr/>
          <p:nvPr/>
        </p:nvSpPr>
        <p:spPr>
          <a:xfrm>
            <a:off x="1549258" y="2788938"/>
            <a:ext cx="9141840" cy="138744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00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OBRIGADO !</a:t>
            </a:r>
            <a:endParaRPr b="0" i="0" sz="6500" u="none" cap="none" strike="noStrike">
              <a:solidFill>
                <a:srgbClr val="FFFFFF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Security">
    <vt:i4>0</vt:i4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2</vt:i4>
  </property>
  <property fmtid="{D5CDD505-2E9C-101B-9397-08002B2CF9AE}" pid="7" name="Notes">
    <vt:i4>18</vt:i4>
  </property>
  <property fmtid="{D5CDD505-2E9C-101B-9397-08002B2CF9AE}" pid="8" name="ScaleCrop">
    <vt:bool>false</vt:bool>
  </property>
  <property fmtid="{D5CDD505-2E9C-101B-9397-08002B2CF9AE}" pid="9" name="ShareDoc">
    <vt:bool>false</vt:bool>
  </property>
  <property fmtid="{D5CDD505-2E9C-101B-9397-08002B2CF9AE}" pid="10" name="Slides">
    <vt:i4>18</vt:i4>
  </property>
</Properties>
</file>