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670550" cx="10080625"/>
  <p:notesSz cx="7559675" cy="10691800"/>
  <p:embeddedFontLst>
    <p:embeddedFont>
      <p:font typeface="Barlow Medium"/>
      <p:regular r:id="rId33"/>
      <p:bold r:id="rId34"/>
      <p:italic r:id="rId35"/>
      <p:boldItalic r:id="rId36"/>
    </p:embeddedFont>
    <p:embeddedFont>
      <p:font typeface="Barlow"/>
      <p:regular r:id="rId37"/>
      <p:bold r:id="rId38"/>
      <p:italic r:id="rId39"/>
      <p:boldItalic r:id="rId40"/>
    </p:embeddedFont>
    <p:embeddedFont>
      <p:font typeface="Barlow Black"/>
      <p:bold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Felipe Schmidt Fonseca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arlow-boldItalic.fntdata"/><Relationship Id="rId20" Type="http://schemas.openxmlformats.org/officeDocument/2006/relationships/slide" Target="slides/slide15.xml"/><Relationship Id="rId42" Type="http://schemas.openxmlformats.org/officeDocument/2006/relationships/font" Target="fonts/BarlowBlack-boldItalic.fntdata"/><Relationship Id="rId41" Type="http://schemas.openxmlformats.org/officeDocument/2006/relationships/font" Target="fonts/BarlowBlack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BarlowMedium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BarlowMedium-italic.fntdata"/><Relationship Id="rId12" Type="http://schemas.openxmlformats.org/officeDocument/2006/relationships/slide" Target="slides/slide7.xml"/><Relationship Id="rId34" Type="http://schemas.openxmlformats.org/officeDocument/2006/relationships/font" Target="fonts/BarlowMedium-bold.fntdata"/><Relationship Id="rId15" Type="http://schemas.openxmlformats.org/officeDocument/2006/relationships/slide" Target="slides/slide10.xml"/><Relationship Id="rId37" Type="http://schemas.openxmlformats.org/officeDocument/2006/relationships/font" Target="fonts/Barlow-regular.fntdata"/><Relationship Id="rId14" Type="http://schemas.openxmlformats.org/officeDocument/2006/relationships/slide" Target="slides/slide9.xml"/><Relationship Id="rId36" Type="http://schemas.openxmlformats.org/officeDocument/2006/relationships/font" Target="fonts/BarlowMedium-boldItalic.fntdata"/><Relationship Id="rId17" Type="http://schemas.openxmlformats.org/officeDocument/2006/relationships/slide" Target="slides/slide12.xml"/><Relationship Id="rId39" Type="http://schemas.openxmlformats.org/officeDocument/2006/relationships/font" Target="fonts/Barlow-italic.fntdata"/><Relationship Id="rId16" Type="http://schemas.openxmlformats.org/officeDocument/2006/relationships/slide" Target="slides/slide11.xml"/><Relationship Id="rId38" Type="http://schemas.openxmlformats.org/officeDocument/2006/relationships/font" Target="fonts/Barlow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2-03-19T13:34:48.328">
    <p:pos x="814" y="756"/>
    <p:text>verificar se existe versão em português dessa página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" name="Google Shape;10;p2"/>
          <p:cNvSpPr txBox="1"/>
          <p:nvPr>
            <p:ph idx="1" type="body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" type="subTitle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body"/>
          </p:nvPr>
        </p:nvSpPr>
        <p:spPr>
          <a:xfrm>
            <a:off x="74088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2" type="body"/>
          </p:nvPr>
        </p:nvSpPr>
        <p:spPr>
          <a:xfrm>
            <a:off x="515160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" type="subTitle"/>
          </p:nvPr>
        </p:nvSpPr>
        <p:spPr>
          <a:xfrm>
            <a:off x="740880" y="627480"/>
            <a:ext cx="8607600" cy="58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2" type="body"/>
          </p:nvPr>
        </p:nvSpPr>
        <p:spPr>
          <a:xfrm>
            <a:off x="515160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3" type="body"/>
          </p:nvPr>
        </p:nvSpPr>
        <p:spPr>
          <a:xfrm>
            <a:off x="74088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74088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3" type="body"/>
          </p:nvPr>
        </p:nvSpPr>
        <p:spPr>
          <a:xfrm>
            <a:off x="515160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3" type="body"/>
          </p:nvPr>
        </p:nvSpPr>
        <p:spPr>
          <a:xfrm>
            <a:off x="740880" y="458964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" type="body"/>
          </p:nvPr>
        </p:nvSpPr>
        <p:spPr>
          <a:xfrm>
            <a:off x="740880" y="210168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2" type="body"/>
          </p:nvPr>
        </p:nvSpPr>
        <p:spPr>
          <a:xfrm>
            <a:off x="740880" y="458964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3" type="body"/>
          </p:nvPr>
        </p:nvSpPr>
        <p:spPr>
          <a:xfrm>
            <a:off x="74088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4" type="body"/>
          </p:nvPr>
        </p:nvSpPr>
        <p:spPr>
          <a:xfrm>
            <a:off x="515160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74088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365112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656136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74088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5" type="body"/>
          </p:nvPr>
        </p:nvSpPr>
        <p:spPr>
          <a:xfrm>
            <a:off x="365112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6" type="body"/>
          </p:nvPr>
        </p:nvSpPr>
        <p:spPr>
          <a:xfrm>
            <a:off x="656136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Relationship Id="rId4" Type="http://schemas.openxmlformats.org/officeDocument/2006/relationships/image" Target="../media/image2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Relationship Id="rId4" Type="http://schemas.openxmlformats.org/officeDocument/2006/relationships/hyperlink" Target="https://datadetoxkit.org/pt/privacy" TargetMode="External"/><Relationship Id="rId5" Type="http://schemas.openxmlformats.org/officeDocument/2006/relationships/hyperlink" Target="https://datadetoxkit.org/pt/security" TargetMode="External"/><Relationship Id="rId6" Type="http://schemas.openxmlformats.org/officeDocument/2006/relationships/hyperlink" Target="https://datadetoxkit.org/pt/wellbeing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comments" Target="../comments/comment1.xml"/><Relationship Id="rId4" Type="http://schemas.openxmlformats.org/officeDocument/2006/relationships/image" Target="../media/image30.png"/><Relationship Id="rId5" Type="http://schemas.openxmlformats.org/officeDocument/2006/relationships/image" Target="../media/image3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3.jp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0" l="0" r="8848" t="0"/>
          <a:stretch/>
        </p:blipFill>
        <p:spPr>
          <a:xfrm>
            <a:off x="0" y="7920"/>
            <a:ext cx="10080000" cy="566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200" y="48185"/>
            <a:ext cx="1824840" cy="150012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498095" y="2800530"/>
            <a:ext cx="6400800" cy="20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CLICA</a:t>
            </a:r>
            <a:r>
              <a:rPr lang="en-US" sz="62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R</a:t>
            </a:r>
            <a:r>
              <a:rPr b="0" i="0" lang="en-US" sz="62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O</a:t>
            </a:r>
            <a:r>
              <a:rPr lang="en-US" sz="62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U</a:t>
            </a:r>
            <a:r>
              <a:rPr b="0" i="0" lang="en-US" sz="62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br>
              <a:rPr b="0" i="0" lang="en-US" sz="1800" u="none" cap="none" strike="noStrike"/>
            </a:br>
            <a:r>
              <a:rPr lang="en-US" sz="62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NÃO</a:t>
            </a:r>
            <a:r>
              <a:rPr b="0" i="0" lang="en-US" sz="62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CLIC</a:t>
            </a:r>
            <a:r>
              <a:rPr lang="en-US" sz="62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AR</a:t>
            </a:r>
            <a:r>
              <a:rPr b="0" i="0" lang="en-US" sz="62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?</a:t>
            </a:r>
            <a:endParaRPr b="0" sz="6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548640" y="3639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8B"/>
                </a:solidFill>
                <a:latin typeface="Barlow Black"/>
                <a:ea typeface="Barlow Black"/>
                <a:cs typeface="Barlow Black"/>
                <a:sym typeface="Barlow Black"/>
              </a:rPr>
              <a:t>Hoje nós vamos</a:t>
            </a:r>
            <a:r>
              <a:rPr b="0" lang="en-US" sz="3600" strike="noStrike">
                <a:solidFill>
                  <a:srgbClr val="00008B"/>
                </a:solidFill>
                <a:latin typeface="Barlow Black"/>
                <a:ea typeface="Barlow Black"/>
                <a:cs typeface="Barlow Black"/>
                <a:sym typeface="Barlow Black"/>
              </a:rPr>
              <a:t>...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668880" y="2673360"/>
            <a:ext cx="8514000" cy="21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• </a:t>
            </a:r>
            <a:r>
              <a:rPr lang="en-US" sz="36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Examinar URLs e hyperlinks</a:t>
            </a:r>
            <a:br>
              <a:rPr lang="en-US" sz="1800"/>
            </a:br>
            <a:r>
              <a:rPr b="0" lang="en-US" sz="3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• </a:t>
            </a:r>
            <a:r>
              <a:rPr lang="en-US" sz="36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Compreender por que algumas URLs são complicadas</a:t>
            </a:r>
            <a:br>
              <a:rPr lang="en-US" sz="1800"/>
            </a:br>
            <a:r>
              <a:rPr b="0" lang="en-US" sz="3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• </a:t>
            </a:r>
            <a:r>
              <a:rPr lang="en-US" sz="36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Aprender sobre rastreadores</a:t>
            </a:r>
            <a:r>
              <a:rPr b="0" lang="en-US" sz="3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r>
              <a:rPr b="0" lang="en-US" sz="3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• </a:t>
            </a:r>
            <a:r>
              <a:rPr lang="en-US" sz="36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Aprender formas de manter você, seus contatos e sua informação seguros</a:t>
            </a:r>
            <a:br>
              <a:rPr lang="en-US" sz="1800"/>
            </a:br>
            <a:r>
              <a:rPr b="0" lang="en-US" sz="3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360"/>
            <a:ext cx="1214640" cy="104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/>
        </p:nvSpPr>
        <p:spPr>
          <a:xfrm>
            <a:off x="548640" y="3639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8B"/>
                </a:solidFill>
                <a:latin typeface="Barlow Black"/>
                <a:ea typeface="Barlow Black"/>
                <a:cs typeface="Barlow Black"/>
                <a:sym typeface="Barlow Black"/>
              </a:rPr>
              <a:t>Regras básicas</a:t>
            </a:r>
            <a:r>
              <a:rPr b="0" lang="en-US" sz="3600" strike="noStrike">
                <a:solidFill>
                  <a:srgbClr val="00008B"/>
                </a:solidFill>
                <a:latin typeface="Barlow Black"/>
                <a:ea typeface="Barlow Black"/>
                <a:cs typeface="Barlow Black"/>
                <a:sym typeface="Barlow Black"/>
              </a:rPr>
              <a:t>...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6"/>
          <p:cNvSpPr txBox="1"/>
          <p:nvPr/>
        </p:nvSpPr>
        <p:spPr>
          <a:xfrm>
            <a:off x="611640" y="1558800"/>
            <a:ext cx="8514000" cy="211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36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Levante-se</a:t>
            </a:r>
            <a:r>
              <a:rPr b="0" lang="en-US" sz="3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/ </a:t>
            </a:r>
            <a:r>
              <a:rPr lang="en-US" sz="36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afaste-se</a:t>
            </a:r>
            <a:br>
              <a:rPr lang="en-US" sz="1800"/>
            </a:br>
            <a:r>
              <a:rPr b="0" lang="en-US" sz="3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36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Seja gentil</a:t>
            </a:r>
            <a:br>
              <a:rPr lang="en-US" sz="1800"/>
            </a:br>
            <a:r>
              <a:rPr b="0" lang="en-US" sz="3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36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Divirta-se</a:t>
            </a:r>
            <a:r>
              <a:rPr b="0" lang="en-US" sz="3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:-)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720"/>
            <a:ext cx="1214640" cy="104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8B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/>
        </p:nvSpPr>
        <p:spPr>
          <a:xfrm>
            <a:off x="8748000" y="136440"/>
            <a:ext cx="1163520" cy="993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7"/>
          <p:cNvSpPr txBox="1"/>
          <p:nvPr/>
        </p:nvSpPr>
        <p:spPr>
          <a:xfrm>
            <a:off x="1008322" y="1600172"/>
            <a:ext cx="8064000" cy="24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 que é</a:t>
            </a:r>
            <a:r>
              <a:rPr b="0" lang="en-US" sz="48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URL?</a:t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8B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/>
        </p:nvSpPr>
        <p:spPr>
          <a:xfrm>
            <a:off x="8748000" y="136440"/>
            <a:ext cx="1163520" cy="993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 txBox="1"/>
          <p:nvPr/>
        </p:nvSpPr>
        <p:spPr>
          <a:xfrm>
            <a:off x="601395" y="826915"/>
            <a:ext cx="8064000" cy="10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Barlow Black"/>
                <a:ea typeface="Barlow Black"/>
                <a:cs typeface="Barlow Black"/>
                <a:sym typeface="Barlow Black"/>
              </a:rPr>
              <a:t>O que é </a:t>
            </a:r>
            <a:r>
              <a:rPr b="0" lang="en-US" sz="48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URL?</a:t>
            </a:r>
            <a:br>
              <a:rPr lang="en-US" sz="1800"/>
            </a:br>
            <a:br>
              <a:rPr lang="en-US" sz="1800"/>
            </a:b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951120" y="1911600"/>
            <a:ext cx="8064000" cy="15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040" lvl="0" marL="49464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endereço de </a:t>
            </a:r>
            <a:r>
              <a:rPr b="0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web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482040" lvl="0" marL="49464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diz onde se encontra um recurso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983520" y="3353760"/>
            <a:ext cx="8064000" cy="15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strike="noStrike">
                <a:solidFill>
                  <a:srgbClr val="E26B09"/>
                </a:solidFill>
                <a:latin typeface="Barlow"/>
                <a:ea typeface="Barlow"/>
                <a:cs typeface="Barlow"/>
                <a:sym typeface="Barlow"/>
              </a:rPr>
              <a:t>http</a:t>
            </a:r>
            <a:r>
              <a:rPr b="1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://</a:t>
            </a:r>
            <a:r>
              <a:rPr b="1" lang="en-US" sz="3600" strike="noStrike">
                <a:solidFill>
                  <a:srgbClr val="AF9FC5"/>
                </a:solidFill>
                <a:latin typeface="Barlow"/>
                <a:ea typeface="Barlow"/>
                <a:cs typeface="Barlow"/>
                <a:sym typeface="Barlow"/>
              </a:rPr>
              <a:t>www</a:t>
            </a:r>
            <a:r>
              <a:rPr b="1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r>
              <a:rPr b="1" lang="en-US" sz="3600">
                <a:solidFill>
                  <a:srgbClr val="C2BA95"/>
                </a:solidFill>
                <a:latin typeface="Barlow"/>
                <a:ea typeface="Barlow"/>
                <a:cs typeface="Barlow"/>
                <a:sym typeface="Barlow"/>
              </a:rPr>
              <a:t>ola</a:t>
            </a:r>
            <a:r>
              <a:rPr b="1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r>
              <a:rPr b="1" lang="en-US" sz="3600" strike="noStrike">
                <a:solidFill>
                  <a:srgbClr val="8BB2E2"/>
                </a:solidFill>
                <a:latin typeface="Barlow"/>
                <a:ea typeface="Barlow"/>
                <a:cs typeface="Barlow"/>
                <a:sym typeface="Barlow"/>
              </a:rPr>
              <a:t>com</a:t>
            </a:r>
            <a:r>
              <a:rPr b="1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/</a:t>
            </a:r>
            <a:r>
              <a:rPr b="1" lang="en-US" sz="3600">
                <a:solidFill>
                  <a:srgbClr val="FF0000"/>
                </a:solidFill>
                <a:latin typeface="Barlow"/>
                <a:ea typeface="Barlow"/>
                <a:cs typeface="Barlow"/>
                <a:sym typeface="Barlow"/>
              </a:rPr>
              <a:t>bom</a:t>
            </a:r>
            <a:r>
              <a:rPr b="1" lang="en-US" sz="3600" strike="noStrike">
                <a:solidFill>
                  <a:srgbClr val="FF0000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r>
              <a:rPr b="1" lang="en-US" sz="3600">
                <a:solidFill>
                  <a:srgbClr val="FF0000"/>
                </a:solidFill>
                <a:latin typeface="Barlow"/>
                <a:ea typeface="Barlow"/>
                <a:cs typeface="Barlow"/>
                <a:sym typeface="Barlow"/>
              </a:rPr>
              <a:t>dia</a:t>
            </a:r>
            <a:br>
              <a:rPr lang="en-US" sz="1800"/>
            </a:b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1" name="Google Shape;91;p18"/>
          <p:cNvCxnSpPr/>
          <p:nvPr/>
        </p:nvCxnSpPr>
        <p:spPr>
          <a:xfrm>
            <a:off x="1046520" y="4035600"/>
            <a:ext cx="860040" cy="0"/>
          </a:xfrm>
          <a:prstGeom prst="straightConnector1">
            <a:avLst/>
          </a:prstGeom>
          <a:noFill/>
          <a:ln cap="flat" cmpd="sng" w="38150">
            <a:solidFill>
              <a:srgbClr val="E26B0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2" name="Google Shape;92;p18"/>
          <p:cNvCxnSpPr/>
          <p:nvPr/>
        </p:nvCxnSpPr>
        <p:spPr>
          <a:xfrm>
            <a:off x="2425800" y="4035600"/>
            <a:ext cx="1084800" cy="0"/>
          </a:xfrm>
          <a:prstGeom prst="straightConnector1">
            <a:avLst/>
          </a:prstGeom>
          <a:noFill/>
          <a:ln cap="flat" cmpd="sng" w="38150">
            <a:solidFill>
              <a:srgbClr val="AF9FC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3" name="Google Shape;93;p18"/>
          <p:cNvCxnSpPr/>
          <p:nvPr/>
        </p:nvCxnSpPr>
        <p:spPr>
          <a:xfrm>
            <a:off x="3667800" y="4035600"/>
            <a:ext cx="914400" cy="0"/>
          </a:xfrm>
          <a:prstGeom prst="straightConnector1">
            <a:avLst/>
          </a:prstGeom>
          <a:noFill/>
          <a:ln cap="flat" cmpd="sng" w="38150">
            <a:solidFill>
              <a:srgbClr val="C2BA9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" name="Google Shape;94;p18"/>
          <p:cNvCxnSpPr/>
          <p:nvPr/>
        </p:nvCxnSpPr>
        <p:spPr>
          <a:xfrm>
            <a:off x="4718400" y="4035600"/>
            <a:ext cx="846000" cy="0"/>
          </a:xfrm>
          <a:prstGeom prst="straightConnector1">
            <a:avLst/>
          </a:prstGeom>
          <a:noFill/>
          <a:ln cap="flat" cmpd="sng" w="38150">
            <a:solidFill>
              <a:srgbClr val="B4DDE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" name="Google Shape;95;p18"/>
          <p:cNvCxnSpPr/>
          <p:nvPr/>
        </p:nvCxnSpPr>
        <p:spPr>
          <a:xfrm>
            <a:off x="5686200" y="4035600"/>
            <a:ext cx="1713300" cy="0"/>
          </a:xfrm>
          <a:prstGeom prst="straightConnector1">
            <a:avLst/>
          </a:prstGeom>
          <a:noFill/>
          <a:ln cap="flat" cmpd="sng" w="38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" name="Google Shape;96;p18"/>
          <p:cNvSpPr txBox="1"/>
          <p:nvPr/>
        </p:nvSpPr>
        <p:spPr>
          <a:xfrm>
            <a:off x="991451" y="4208400"/>
            <a:ext cx="1084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 strike="noStrike">
                <a:solidFill>
                  <a:srgbClr val="E26B09"/>
                </a:solidFill>
                <a:latin typeface="Barlow"/>
                <a:ea typeface="Barlow"/>
                <a:cs typeface="Barlow"/>
                <a:sym typeface="Barlow"/>
              </a:rPr>
              <a:t>protocolo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2387160" y="4208400"/>
            <a:ext cx="13582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 strike="noStrike">
                <a:solidFill>
                  <a:srgbClr val="AF9FC5"/>
                </a:solidFill>
                <a:latin typeface="Barlow"/>
                <a:ea typeface="Barlow"/>
                <a:cs typeface="Barlow"/>
                <a:sym typeface="Barlow"/>
              </a:rPr>
              <a:t>sub-dom</a:t>
            </a:r>
            <a:r>
              <a:rPr lang="en-US" sz="1600">
                <a:solidFill>
                  <a:srgbClr val="AF9FC5"/>
                </a:solidFill>
                <a:latin typeface="Barlow"/>
                <a:ea typeface="Barlow"/>
                <a:cs typeface="Barlow"/>
                <a:sym typeface="Barlow"/>
              </a:rPr>
              <a:t>í</a:t>
            </a:r>
            <a:r>
              <a:rPr b="0" lang="en-US" sz="1600" strike="noStrike">
                <a:solidFill>
                  <a:srgbClr val="AF9FC5"/>
                </a:solidFill>
                <a:latin typeface="Barlow"/>
                <a:ea typeface="Barlow"/>
                <a:cs typeface="Barlow"/>
                <a:sym typeface="Barlow"/>
              </a:rPr>
              <a:t>nio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3522600" y="4208400"/>
            <a:ext cx="13582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 strike="noStrike">
                <a:solidFill>
                  <a:srgbClr val="C2BA95"/>
                </a:solidFill>
                <a:latin typeface="Barlow"/>
                <a:ea typeface="Barlow"/>
                <a:cs typeface="Barlow"/>
                <a:sym typeface="Barlow"/>
              </a:rPr>
              <a:t>dom</a:t>
            </a:r>
            <a:r>
              <a:rPr lang="en-US" sz="1600">
                <a:solidFill>
                  <a:srgbClr val="C2BA95"/>
                </a:solidFill>
                <a:latin typeface="Barlow"/>
                <a:ea typeface="Barlow"/>
                <a:cs typeface="Barlow"/>
                <a:sym typeface="Barlow"/>
              </a:rPr>
              <a:t>í</a:t>
            </a:r>
            <a:r>
              <a:rPr b="0" lang="en-US" sz="1600" strike="noStrike">
                <a:solidFill>
                  <a:srgbClr val="C2BA95"/>
                </a:solidFill>
                <a:latin typeface="Barlow"/>
                <a:ea typeface="Barlow"/>
                <a:cs typeface="Barlow"/>
                <a:sym typeface="Barlow"/>
              </a:rPr>
              <a:t>nio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4615200" y="4208400"/>
            <a:ext cx="13582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 strike="noStrike">
                <a:solidFill>
                  <a:srgbClr val="4BACC6"/>
                </a:solidFill>
                <a:latin typeface="Barlow"/>
                <a:ea typeface="Barlow"/>
                <a:cs typeface="Barlow"/>
                <a:sym typeface="Barlow"/>
              </a:rPr>
              <a:t> dom</a:t>
            </a:r>
            <a:r>
              <a:rPr lang="en-US" sz="1600">
                <a:solidFill>
                  <a:srgbClr val="4BACC6"/>
                </a:solidFill>
                <a:latin typeface="Barlow"/>
                <a:ea typeface="Barlow"/>
                <a:cs typeface="Barlow"/>
                <a:sym typeface="Barlow"/>
              </a:rPr>
              <a:t>í</a:t>
            </a:r>
            <a:r>
              <a:rPr b="0" lang="en-US" sz="1600" strike="noStrike">
                <a:solidFill>
                  <a:srgbClr val="4BACC6"/>
                </a:solidFill>
                <a:latin typeface="Barlow"/>
                <a:ea typeface="Barlow"/>
                <a:cs typeface="Barlow"/>
                <a:sym typeface="Barlow"/>
              </a:rPr>
              <a:t>nio</a:t>
            </a:r>
            <a:endParaRPr b="0" sz="1600" strike="noStrike">
              <a:solidFill>
                <a:srgbClr val="4BACC6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4BACC6"/>
                </a:solidFill>
                <a:latin typeface="Barlow"/>
                <a:ea typeface="Barlow"/>
                <a:cs typeface="Barlow"/>
                <a:sym typeface="Barlow"/>
              </a:rPr>
              <a:t>alto nivel</a:t>
            </a:r>
            <a:endParaRPr sz="1600">
              <a:solidFill>
                <a:srgbClr val="4BACC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5894400" y="4208400"/>
            <a:ext cx="13584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0000"/>
                </a:solidFill>
                <a:latin typeface="Barlow"/>
                <a:ea typeface="Barlow"/>
                <a:cs typeface="Barlow"/>
                <a:sym typeface="Barlow"/>
              </a:rPr>
              <a:t>caminho do arquivo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8B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/>
        </p:nvSpPr>
        <p:spPr>
          <a:xfrm>
            <a:off x="8748000" y="136440"/>
            <a:ext cx="1163520" cy="993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9"/>
          <p:cNvSpPr txBox="1"/>
          <p:nvPr/>
        </p:nvSpPr>
        <p:spPr>
          <a:xfrm>
            <a:off x="646320" y="711240"/>
            <a:ext cx="8064000" cy="10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Por que</a:t>
            </a:r>
            <a:r>
              <a:rPr b="0" lang="en-US" sz="48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URLs </a:t>
            </a:r>
            <a:r>
              <a:rPr lang="en-US" sz="48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podem ser traiçoeiras</a:t>
            </a:r>
            <a:r>
              <a:rPr b="0" lang="en-US" sz="48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?</a:t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9"/>
          <p:cNvSpPr txBox="1"/>
          <p:nvPr/>
        </p:nvSpPr>
        <p:spPr>
          <a:xfrm>
            <a:off x="798726" y="2445000"/>
            <a:ext cx="9276900" cy="24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040" lvl="0" marL="49464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normalmente</a:t>
            </a:r>
            <a:r>
              <a:rPr b="0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longas </a:t>
            </a: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</a:t>
            </a:r>
            <a:r>
              <a:rPr b="0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complica</a:t>
            </a: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das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482040" lvl="0" marL="49464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HTTPS vs. HTTP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482040" lvl="0" marL="49464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pode estar disfarçadas em </a:t>
            </a:r>
            <a:r>
              <a:rPr b="0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0" lang="en-US" sz="3600" u="sng" strike="noStrike">
                <a:solidFill>
                  <a:srgbClr val="4BACC6"/>
                </a:solidFill>
                <a:latin typeface="Barlow"/>
                <a:ea typeface="Barlow"/>
                <a:cs typeface="Barlow"/>
                <a:sym typeface="Barlow"/>
              </a:rPr>
              <a:t>hyperlinks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482040" lvl="0" marL="49464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rastreadores podem estar embutidos em suas URLs</a:t>
            </a:r>
            <a:br>
              <a:rPr lang="en-US" sz="1800"/>
            </a:br>
            <a:r>
              <a:rPr b="0" lang="en-US" sz="1800" strike="noStrike">
                <a:latin typeface="Arial"/>
                <a:ea typeface="Arial"/>
                <a:cs typeface="Arial"/>
                <a:sym typeface="Arial"/>
              </a:rPr>
              <a:t>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0"/>
          <p:cNvPicPr preferRelativeResize="0"/>
          <p:nvPr/>
        </p:nvPicPr>
        <p:blipFill rotWithShape="1">
          <a:blip r:embed="rId3">
            <a:alphaModFix/>
          </a:blip>
          <a:srcRect b="43050" l="0" r="42341" t="0"/>
          <a:stretch/>
        </p:blipFill>
        <p:spPr>
          <a:xfrm>
            <a:off x="6660000" y="1995120"/>
            <a:ext cx="3420360" cy="365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66800" y="18360"/>
            <a:ext cx="1214640" cy="104364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/>
        </p:nvSpPr>
        <p:spPr>
          <a:xfrm>
            <a:off x="533400" y="365760"/>
            <a:ext cx="10515600" cy="13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IMAGINE </a:t>
            </a:r>
            <a:r>
              <a:rPr lang="en-US" sz="4400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ISSO</a:t>
            </a:r>
            <a:r>
              <a:rPr b="0" lang="en-US" sz="4400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...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0"/>
          <p:cNvSpPr txBox="1"/>
          <p:nvPr/>
        </p:nvSpPr>
        <p:spPr>
          <a:xfrm>
            <a:off x="385575" y="1690850"/>
            <a:ext cx="9548100" cy="3884700"/>
          </a:xfrm>
          <a:prstGeom prst="rect">
            <a:avLst/>
          </a:prstGeom>
          <a:solidFill>
            <a:srgbClr val="002060">
              <a:alpha val="69803"/>
            </a:srgbClr>
          </a:solidFill>
          <a:ln cap="flat" cmpd="sng" w="126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br>
              <a:rPr lang="en-US" sz="1800"/>
            </a:br>
            <a:r>
              <a:rPr lang="en-US" sz="1800"/>
              <a:t>   </a:t>
            </a:r>
            <a:r>
              <a:rPr lang="en-US" sz="2800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rPr>
              <a:t>Você administra um negócio em que quanto mais cliques tiver num link, mais verba recebe para expandir o seu negócio.</a:t>
            </a:r>
            <a:br>
              <a:rPr lang="en-US" sz="1800"/>
            </a:br>
            <a:br>
              <a:rPr lang="en-US" sz="1800"/>
            </a:br>
            <a:r>
              <a:rPr lang="en-US" sz="1800"/>
              <a:t>   </a:t>
            </a:r>
            <a:r>
              <a:rPr lang="en-US" sz="2800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rPr>
              <a:t>Se quisesse me fazer clicar num link, o que faria para me convencer ou enganar? </a:t>
            </a:r>
            <a:br>
              <a:rPr lang="en-US" sz="1800"/>
            </a:br>
            <a:br>
              <a:rPr lang="en-US" sz="1800"/>
            </a:br>
            <a:br>
              <a:rPr lang="en-US" sz="1800"/>
            </a:br>
            <a:endParaRPr b="0" sz="2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8B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/>
        </p:nvSpPr>
        <p:spPr>
          <a:xfrm>
            <a:off x="8748000" y="136440"/>
            <a:ext cx="1163520" cy="993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1"/>
          <p:cNvSpPr txBox="1"/>
          <p:nvPr/>
        </p:nvSpPr>
        <p:spPr>
          <a:xfrm>
            <a:off x="361440" y="312480"/>
            <a:ext cx="8064000" cy="2470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VAMOS JOGAR</a:t>
            </a: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!</a:t>
            </a:r>
            <a:br>
              <a:rPr lang="en-US" sz="1800"/>
            </a:b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1"/>
          <p:cNvSpPr/>
          <p:nvPr/>
        </p:nvSpPr>
        <p:spPr>
          <a:xfrm>
            <a:off x="2558160" y="1036800"/>
            <a:ext cx="4644000" cy="309456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1"/>
          <p:cNvSpPr txBox="1"/>
          <p:nvPr/>
        </p:nvSpPr>
        <p:spPr>
          <a:xfrm>
            <a:off x="3916800" y="4611600"/>
            <a:ext cx="5356800" cy="91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sng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ISSO PARECE SUSPEITO</a:t>
            </a:r>
            <a:r>
              <a:rPr b="0" lang="en-US" sz="3600" u="sng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? </a:t>
            </a:r>
            <a:br>
              <a:rPr lang="en-US" sz="1800"/>
            </a:b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/>
        </p:nvSpPr>
        <p:spPr>
          <a:xfrm>
            <a:off x="790915" y="1779038"/>
            <a:ext cx="8514000" cy="21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7200" strike="noStrike">
                <a:latin typeface="Barlow"/>
                <a:ea typeface="Barlow"/>
                <a:cs typeface="Barlow"/>
                <a:sym typeface="Barlow"/>
              </a:rPr>
              <a:t>www.g00gle.com</a:t>
            </a:r>
            <a:endParaRPr b="0" sz="72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720"/>
            <a:ext cx="1214640" cy="104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/>
        </p:nvSpPr>
        <p:spPr>
          <a:xfrm>
            <a:off x="678815" y="1733300"/>
            <a:ext cx="8514000" cy="21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7200" strike="noStrike">
                <a:latin typeface="Barlow"/>
                <a:ea typeface="Barlow"/>
                <a:cs typeface="Barlow"/>
                <a:sym typeface="Barlow"/>
              </a:rPr>
              <a:t>www.google.com</a:t>
            </a:r>
            <a:endParaRPr b="0" sz="72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720"/>
            <a:ext cx="1214640" cy="104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/>
        </p:nvSpPr>
        <p:spPr>
          <a:xfrm>
            <a:off x="687840" y="1635000"/>
            <a:ext cx="8848800" cy="21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7200" strike="noStrike">
                <a:latin typeface="Barlow"/>
                <a:ea typeface="Barlow"/>
                <a:cs typeface="Barlow"/>
                <a:sym typeface="Barlow"/>
              </a:rPr>
              <a:t>www.wikipedia.org/</a:t>
            </a:r>
            <a:endParaRPr b="0" sz="72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720"/>
            <a:ext cx="1214640" cy="104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/>
        </p:nvSpPr>
        <p:spPr>
          <a:xfrm>
            <a:off x="611640" y="1558800"/>
            <a:ext cx="8848800" cy="21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7200" strike="noStrike">
                <a:latin typeface="Barlow"/>
                <a:ea typeface="Barlow"/>
                <a:cs typeface="Barlow"/>
                <a:sym typeface="Barlow"/>
              </a:rPr>
              <a:t>www.wikipeclia.org/</a:t>
            </a:r>
            <a:endParaRPr b="0" sz="72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720"/>
            <a:ext cx="1214640" cy="104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/>
          <p:nvPr/>
        </p:nvSpPr>
        <p:spPr>
          <a:xfrm>
            <a:off x="611640" y="1635000"/>
            <a:ext cx="8848800" cy="21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7200" strike="noStrike">
                <a:latin typeface="Barlow"/>
                <a:ea typeface="Barlow"/>
                <a:cs typeface="Barlow"/>
                <a:sym typeface="Barlow"/>
              </a:rPr>
              <a:t>www.chase.co/</a:t>
            </a:r>
            <a:endParaRPr b="0" sz="72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720"/>
            <a:ext cx="1214640" cy="104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/>
          <p:nvPr/>
        </p:nvSpPr>
        <p:spPr>
          <a:xfrm>
            <a:off x="611640" y="1635000"/>
            <a:ext cx="8848800" cy="21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7200" strike="noStrike">
                <a:latin typeface="Barlow"/>
                <a:ea typeface="Barlow"/>
                <a:cs typeface="Barlow"/>
                <a:sym typeface="Barlow"/>
              </a:rPr>
              <a:t>www.chase.com/</a:t>
            </a:r>
            <a:endParaRPr b="0" sz="72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720"/>
            <a:ext cx="1214640" cy="104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"/>
          <p:cNvSpPr txBox="1"/>
          <p:nvPr/>
        </p:nvSpPr>
        <p:spPr>
          <a:xfrm>
            <a:off x="611640" y="1972800"/>
            <a:ext cx="8848800" cy="21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300" strike="noStrike">
                <a:latin typeface="Arial"/>
                <a:ea typeface="Arial"/>
                <a:cs typeface="Arial"/>
                <a:sym typeface="Arial"/>
              </a:rPr>
              <a:t>www.mybank.com.secureloginportal.account4802902.authorization.randomID8383.finance/</a:t>
            </a:r>
            <a:br>
              <a:rPr lang="en-US" sz="1800"/>
            </a:b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720"/>
            <a:ext cx="1214640" cy="104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/>
        </p:nvSpPr>
        <p:spPr>
          <a:xfrm>
            <a:off x="578200" y="1735300"/>
            <a:ext cx="8904000" cy="27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ONDE </a:t>
            </a:r>
            <a:r>
              <a:rPr lang="en-US" sz="3600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VOCÊ</a:t>
            </a:r>
            <a:r>
              <a:rPr lang="en-US" sz="3600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 ENCONTRA </a:t>
            </a:r>
            <a:r>
              <a:rPr b="0" lang="en-US" sz="3600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URLS TRAI</a:t>
            </a:r>
            <a:r>
              <a:rPr lang="en-US" sz="3600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ÇOEIRAS</a:t>
            </a:r>
            <a:r>
              <a:rPr b="0" lang="en-US" sz="3600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?</a:t>
            </a:r>
            <a:br>
              <a:rPr lang="en-US" sz="1800"/>
            </a:b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9"/>
          <p:cNvSpPr txBox="1"/>
          <p:nvPr/>
        </p:nvSpPr>
        <p:spPr>
          <a:xfrm>
            <a:off x="4914000" y="2737800"/>
            <a:ext cx="254880" cy="42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720"/>
            <a:ext cx="1214640" cy="104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8B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 txBox="1"/>
          <p:nvPr/>
        </p:nvSpPr>
        <p:spPr>
          <a:xfrm>
            <a:off x="8748000" y="136440"/>
            <a:ext cx="1163520" cy="993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30"/>
          <p:cNvSpPr txBox="1"/>
          <p:nvPr/>
        </p:nvSpPr>
        <p:spPr>
          <a:xfrm>
            <a:off x="493920" y="264600"/>
            <a:ext cx="8064000" cy="108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RASTREADORES</a:t>
            </a:r>
            <a:r>
              <a:rPr b="0" lang="en-US" sz="48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0"/>
          <p:cNvSpPr txBox="1"/>
          <p:nvPr/>
        </p:nvSpPr>
        <p:spPr>
          <a:xfrm>
            <a:off x="493925" y="1251600"/>
            <a:ext cx="8953200" cy="41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Ferramenta utilizada para acompanhar a navegação de um visitante através de um site: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  <a:p>
            <a:pPr indent="-349920" lvl="0" marL="71280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quais sites eles visitaram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  <a:p>
            <a:pPr indent="-349920" lvl="0" marL="71280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quais páginas foram vistas</a:t>
            </a:r>
            <a:br>
              <a:rPr lang="en-US" sz="1800"/>
            </a:br>
            <a:r>
              <a:rPr b="0" lang="en-US" sz="1800" strike="noStrike">
                <a:latin typeface="Arial"/>
                <a:ea typeface="Arial"/>
                <a:cs typeface="Arial"/>
                <a:sym typeface="Arial"/>
              </a:rPr>
              <a:t>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Os rastreadores podem coletar todos os tipos de dados!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  <a:p>
            <a:pPr indent="-349920" lvl="1" marL="75024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seu nome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49920" lvl="1" marL="75024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sua</a:t>
            </a:r>
            <a:r>
              <a:rPr b="0" i="0" lang="en-US" sz="24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localização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49919" lvl="1" marL="750239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suas</a:t>
            </a:r>
            <a:r>
              <a:rPr b="0" i="0" lang="en-US" sz="24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ações </a:t>
            </a:r>
            <a:endParaRPr sz="9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49920" lvl="1" marL="36252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Os dados coletados sobre você podem ser utilizados de várias maneiras, como monitoramento ou influência.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1"/>
          <p:cNvSpPr txBox="1"/>
          <p:nvPr/>
        </p:nvSpPr>
        <p:spPr>
          <a:xfrm>
            <a:off x="548640" y="363960"/>
            <a:ext cx="90720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8B"/>
                </a:solidFill>
                <a:latin typeface="Barlow Black"/>
                <a:ea typeface="Barlow Black"/>
                <a:cs typeface="Barlow Black"/>
                <a:sym typeface="Barlow Black"/>
              </a:rPr>
              <a:t>A Vida Secreta de um Rastreador</a:t>
            </a:r>
            <a:r>
              <a:rPr b="0" lang="en-US" sz="3600" strike="noStrike">
                <a:solidFill>
                  <a:srgbClr val="00008B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1"/>
          <p:cNvSpPr txBox="1"/>
          <p:nvPr/>
        </p:nvSpPr>
        <p:spPr>
          <a:xfrm>
            <a:off x="668880" y="3271920"/>
            <a:ext cx="85140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Agora que sabe o que são e como funcionam os rastreadores, vamos olhar para um link de artigo da BBC como exemplo, e ver o que acontece ao URL original quando este é compartilhado através do Twitter e Facebook.</a:t>
            </a:r>
            <a:br>
              <a:rPr lang="en-US" sz="1800"/>
            </a:br>
            <a:br>
              <a:rPr lang="en-US" sz="1800"/>
            </a:br>
            <a:r>
              <a:rPr b="1" lang="en-US" sz="28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URL </a:t>
            </a:r>
            <a:r>
              <a:rPr b="1" lang="en-US" sz="28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Original: </a:t>
            </a:r>
            <a:br>
              <a:rPr lang="en-US" sz="1800"/>
            </a:br>
            <a:r>
              <a:rPr b="0" lang="en-US" sz="28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https://www.bbc.com/news/uk-55176614</a:t>
            </a:r>
            <a:br>
              <a:rPr lang="en-US" sz="1800"/>
            </a:br>
            <a:br>
              <a:rPr lang="en-US" sz="1800"/>
            </a:br>
            <a:r>
              <a:rPr b="0" lang="en-US" sz="3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360"/>
            <a:ext cx="1214640" cy="104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2"/>
          <p:cNvSpPr txBox="1"/>
          <p:nvPr/>
        </p:nvSpPr>
        <p:spPr>
          <a:xfrm>
            <a:off x="548640" y="115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>
                <a:solidFill>
                  <a:srgbClr val="00008B"/>
                </a:solidFill>
                <a:latin typeface="Barlow Black"/>
                <a:ea typeface="Barlow Black"/>
                <a:cs typeface="Barlow Black"/>
                <a:sym typeface="Barlow Black"/>
              </a:rPr>
              <a:t>A Vida Secreta de um Rastreador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2"/>
          <p:cNvSpPr txBox="1"/>
          <p:nvPr/>
        </p:nvSpPr>
        <p:spPr>
          <a:xfrm>
            <a:off x="668880" y="3201480"/>
            <a:ext cx="8514000" cy="1179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URL </a:t>
            </a:r>
            <a:r>
              <a:rPr b="1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Original: </a:t>
            </a:r>
            <a:br>
              <a:rPr lang="en-US" sz="1800"/>
            </a:b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https://www.bbc.com/news/uk-55176614</a:t>
            </a:r>
            <a:br>
              <a:rPr lang="en-US" sz="1800"/>
            </a:br>
            <a:br>
              <a:rPr lang="en-US" sz="1800"/>
            </a:br>
            <a:r>
              <a:rPr b="1"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URL do </a:t>
            </a:r>
            <a:r>
              <a:rPr b="1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Twitter (</a:t>
            </a:r>
            <a:r>
              <a:rPr b="1"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curta</a:t>
            </a:r>
            <a:r>
              <a:rPr b="1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): </a:t>
            </a: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https://t.co/mBUMseBWCW?amp=1</a:t>
            </a:r>
            <a:br>
              <a:rPr lang="en-US" sz="1800"/>
            </a:br>
            <a:br>
              <a:rPr lang="en-US" sz="1800"/>
            </a:br>
            <a:r>
              <a:rPr b="1"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URL do </a:t>
            </a:r>
            <a:r>
              <a:rPr b="1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Twitter (longa):</a:t>
            </a: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https://www.bbc.co.uk/news/uk-55176614?at_custom1=%5Bpost+type%5D&amp;at_medium=custom7&amp;at_custom3=%40BBCBreaking&amp;at_campaign=64&amp;at_custom4=B12C1220-3582-11EB-8259-DC4716F31EAE&amp;at_custom2=twitter</a:t>
            </a: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r>
              <a:rPr b="0" lang="en-US" sz="2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360"/>
            <a:ext cx="1214640" cy="104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3"/>
          <p:cNvSpPr txBox="1"/>
          <p:nvPr/>
        </p:nvSpPr>
        <p:spPr>
          <a:xfrm>
            <a:off x="548640" y="1155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>
                <a:solidFill>
                  <a:srgbClr val="00008B"/>
                </a:solidFill>
                <a:latin typeface="Barlow Black"/>
                <a:ea typeface="Barlow Black"/>
                <a:cs typeface="Barlow Black"/>
                <a:sym typeface="Barlow Black"/>
              </a:rPr>
              <a:t>A Vida Secreta de um Rastreador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3"/>
          <p:cNvSpPr txBox="1"/>
          <p:nvPr/>
        </p:nvSpPr>
        <p:spPr>
          <a:xfrm>
            <a:off x="668880" y="2057520"/>
            <a:ext cx="8514000" cy="29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URL </a:t>
            </a:r>
            <a:r>
              <a:rPr b="1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Original: </a:t>
            </a:r>
            <a:br>
              <a:rPr lang="en-US" sz="1800"/>
            </a:b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https://www.bbc.com/news/uk-55176614</a:t>
            </a:r>
            <a:br>
              <a:rPr lang="en-US" sz="1800"/>
            </a:br>
            <a:br>
              <a:rPr lang="en-US" sz="1800"/>
            </a:br>
            <a:r>
              <a:rPr b="1"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URL do </a:t>
            </a:r>
            <a:r>
              <a:rPr b="1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Twitter (longa):</a:t>
            </a: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https://www.bbc.co.uk/news/uk-55176614</a:t>
            </a:r>
            <a:r>
              <a:rPr b="0" lang="en-US" sz="2400" u="sng" strike="noStrike">
                <a:solidFill>
                  <a:srgbClr val="FF0000"/>
                </a:solidFill>
                <a:latin typeface="Barlow"/>
                <a:ea typeface="Barlow"/>
                <a:cs typeface="Barlow"/>
                <a:sym typeface="Barlow"/>
              </a:rPr>
              <a:t>?at_custom1=%5Bpost+type%5D&amp;at_medium=custom7&amp;at_custom3=%40BBCBreaking&amp;at_campaign=64&amp;at_custom4=B12C1220-3582-11EB-8259-DC4716F31EAE&amp;at_custom2=twitter</a:t>
            </a: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r>
              <a:rPr b="0" lang="en-US" sz="2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360"/>
            <a:ext cx="1214640" cy="104364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3"/>
          <p:cNvSpPr/>
          <p:nvPr/>
        </p:nvSpPr>
        <p:spPr>
          <a:xfrm>
            <a:off x="6803375" y="3986447"/>
            <a:ext cx="2536500" cy="1487700"/>
          </a:xfrm>
          <a:prstGeom prst="rect">
            <a:avLst/>
          </a:prstGeom>
          <a:solidFill>
            <a:srgbClr val="FF0000"/>
          </a:solidFill>
          <a:ln cap="flat" cmpd="sng" w="126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ALERTA </a:t>
            </a:r>
            <a:r>
              <a:rPr b="1" lang="en-US" sz="2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DE RASTREADORES </a:t>
            </a:r>
            <a:r>
              <a:rPr b="1" lang="en-US" sz="2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!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4"/>
          <p:cNvSpPr txBox="1"/>
          <p:nvPr/>
        </p:nvSpPr>
        <p:spPr>
          <a:xfrm>
            <a:off x="548640" y="191760"/>
            <a:ext cx="90720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>
                <a:solidFill>
                  <a:srgbClr val="00008B"/>
                </a:solidFill>
                <a:latin typeface="Barlow Black"/>
                <a:ea typeface="Barlow Black"/>
                <a:cs typeface="Barlow Black"/>
                <a:sym typeface="Barlow Black"/>
              </a:rPr>
              <a:t>A Vida Secreta de um Rastreador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4"/>
          <p:cNvSpPr txBox="1"/>
          <p:nvPr/>
        </p:nvSpPr>
        <p:spPr>
          <a:xfrm>
            <a:off x="668880" y="2133720"/>
            <a:ext cx="8514000" cy="29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URL </a:t>
            </a:r>
            <a:r>
              <a:rPr b="1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Original: </a:t>
            </a:r>
            <a:br>
              <a:rPr lang="en-US" sz="1800"/>
            </a:b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https://www.bbc.com/news/uk-55176614</a:t>
            </a: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r>
              <a:rPr b="1"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URL do </a:t>
            </a:r>
            <a:r>
              <a:rPr b="1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Twitter (</a:t>
            </a:r>
            <a:r>
              <a:rPr b="1"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curta</a:t>
            </a:r>
            <a:r>
              <a:rPr b="1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):</a:t>
            </a: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r>
              <a:rPr b="0" lang="en-US" sz="2400" u="sng" strike="noStrike">
                <a:solidFill>
                  <a:srgbClr val="FF0000"/>
                </a:solidFill>
                <a:latin typeface="Barlow"/>
                <a:ea typeface="Barlow"/>
                <a:cs typeface="Barlow"/>
                <a:sym typeface="Barlow"/>
              </a:rPr>
              <a:t>https://t.co/mBUMseBWCW?amp=1</a:t>
            </a: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r>
              <a:rPr b="0" lang="en-US" sz="2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360"/>
            <a:ext cx="1214640" cy="104364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4"/>
          <p:cNvSpPr/>
          <p:nvPr/>
        </p:nvSpPr>
        <p:spPr>
          <a:xfrm>
            <a:off x="6003600" y="3265275"/>
            <a:ext cx="2594100" cy="1626000"/>
          </a:xfrm>
          <a:prstGeom prst="rect">
            <a:avLst/>
          </a:prstGeom>
          <a:solidFill>
            <a:srgbClr val="FF0000"/>
          </a:solidFill>
          <a:ln cap="flat" cmpd="sng" w="126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2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ALERTA DE RASTREADORES!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8B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/>
          <p:nvPr/>
        </p:nvSpPr>
        <p:spPr>
          <a:xfrm>
            <a:off x="8748000" y="136440"/>
            <a:ext cx="1163520" cy="993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5"/>
          <p:cNvSpPr txBox="1"/>
          <p:nvPr/>
        </p:nvSpPr>
        <p:spPr>
          <a:xfrm>
            <a:off x="520200" y="633240"/>
            <a:ext cx="8064000" cy="2470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PASSO A PASSO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5"/>
          <p:cNvSpPr txBox="1"/>
          <p:nvPr/>
        </p:nvSpPr>
        <p:spPr>
          <a:xfrm>
            <a:off x="361440" y="3581400"/>
            <a:ext cx="9072000" cy="1945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800" u="sng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INSPEC</a:t>
            </a:r>
            <a:r>
              <a:rPr lang="en-US" sz="4800" u="sng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IONE SEUS</a:t>
            </a:r>
            <a:r>
              <a:rPr b="0" lang="en-US" sz="4800" u="sng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HYPERLINKS </a:t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5"/>
          <p:cNvSpPr txBox="1"/>
          <p:nvPr/>
        </p:nvSpPr>
        <p:spPr>
          <a:xfrm>
            <a:off x="4914000" y="2737800"/>
            <a:ext cx="254880" cy="42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5"/>
          <p:cNvSpPr txBox="1"/>
          <p:nvPr/>
        </p:nvSpPr>
        <p:spPr>
          <a:xfrm rot="566400">
            <a:off x="4025880" y="677520"/>
            <a:ext cx="4154400" cy="3636000"/>
          </a:xfrm>
          <a:prstGeom prst="rect">
            <a:avLst/>
          </a:prstGeom>
          <a:blipFill rotWithShape="0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605" y="164655"/>
            <a:ext cx="5738401" cy="54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6"/>
          <p:cNvSpPr txBox="1"/>
          <p:nvPr/>
        </p:nvSpPr>
        <p:spPr>
          <a:xfrm>
            <a:off x="1161100" y="257175"/>
            <a:ext cx="5535000" cy="5264100"/>
          </a:xfrm>
          <a:prstGeom prst="rect">
            <a:avLst/>
          </a:prstGeom>
          <a:solidFill>
            <a:srgbClr val="F3F9F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N</a:t>
            </a:r>
            <a:r>
              <a:rPr b="1" lang="en-US" sz="1200"/>
              <a:t>o touch screen</a:t>
            </a:r>
            <a:r>
              <a:rPr lang="en-US" sz="1200"/>
              <a:t> [tela de toque]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Copiar/colar/revisar quando se utiliza um dispositivo de touch screen como um </a:t>
            </a:r>
            <a:r>
              <a:rPr lang="en-US" sz="1200"/>
              <a:t>smartphone ou tablet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b="1" lang="en-US" sz="1200"/>
              <a:t>copie</a:t>
            </a:r>
            <a:r>
              <a:rPr lang="en-US" sz="1200"/>
              <a:t> o endereço da web tocando no seu localizador no link e segurando-o até que um menu apareça [já poderá ver o endereço da web no menu, mas se não conseguir, selecione copiar]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US" sz="1200"/>
              <a:t>Abra um bloco de notas em branco ou um e-mail vazio no seu telefone e </a:t>
            </a:r>
            <a:r>
              <a:rPr b="1" lang="en-US" sz="1200"/>
              <a:t>cole</a:t>
            </a:r>
            <a:r>
              <a:rPr lang="en-US" sz="1200"/>
              <a:t> a URL [pode ser necessário tocar na área em branco e segurar até aparecer um menu para selecionar Colar].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b="1" lang="en-US" sz="1200"/>
              <a:t>Revisar </a:t>
            </a:r>
            <a:r>
              <a:rPr lang="en-US" sz="1200"/>
              <a:t>o endereço web para decidir se é digno de confiança ou suspeito.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</a:rPr>
              <a:t>No computador</a:t>
            </a:r>
            <a:endParaRPr b="1"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Passe o cursor e verifique quando utilizar um laptop ou computador com um mouse.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b="1" lang="en-US" sz="1200">
                <a:solidFill>
                  <a:schemeClr val="dk1"/>
                </a:solidFill>
              </a:rPr>
              <a:t>Passe o cursor </a:t>
            </a:r>
            <a:r>
              <a:rPr lang="en-US" sz="1200">
                <a:solidFill>
                  <a:schemeClr val="dk1"/>
                </a:solidFill>
              </a:rPr>
              <a:t>sobre o link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b="1" lang="en-US" sz="1200">
                <a:solidFill>
                  <a:schemeClr val="dk1"/>
                </a:solidFill>
              </a:rPr>
              <a:t>Verifique</a:t>
            </a:r>
            <a:r>
              <a:rPr lang="en-US" sz="1200">
                <a:solidFill>
                  <a:schemeClr val="dk1"/>
                </a:solidFill>
              </a:rPr>
              <a:t> o endereço web [geralmente previsto no canto inferior esquerdo da janela] e decida se é digno de confiança ou suspeito.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7"/>
          <p:cNvSpPr txBox="1"/>
          <p:nvPr/>
        </p:nvSpPr>
        <p:spPr>
          <a:xfrm>
            <a:off x="466920" y="-21000"/>
            <a:ext cx="90720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Barlow Black"/>
                <a:ea typeface="Barlow Black"/>
                <a:cs typeface="Barlow Black"/>
                <a:sym typeface="Barlow Black"/>
              </a:rPr>
              <a:t>SALAS DE DISCUSSÃO</a:t>
            </a:r>
            <a:r>
              <a:rPr b="0" lang="en-US" sz="3600" strike="noStrike">
                <a:solidFill>
                  <a:srgbClr val="000000"/>
                </a:solidFill>
                <a:latin typeface="Barlow Black"/>
                <a:ea typeface="Barlow Black"/>
                <a:cs typeface="Barlow Black"/>
                <a:sym typeface="Barlow Black"/>
              </a:rPr>
              <a:t>: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7"/>
          <p:cNvSpPr txBox="1"/>
          <p:nvPr/>
        </p:nvSpPr>
        <p:spPr>
          <a:xfrm>
            <a:off x="592680" y="1905120"/>
            <a:ext cx="8514000" cy="29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r>
              <a:rPr b="0" lang="en-US" sz="2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360"/>
            <a:ext cx="1214640" cy="104364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7"/>
          <p:cNvSpPr txBox="1"/>
          <p:nvPr/>
        </p:nvSpPr>
        <p:spPr>
          <a:xfrm>
            <a:off x="466920" y="3105240"/>
            <a:ext cx="8514000" cy="21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Como descobrir o que é </a:t>
            </a: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a</a:t>
            </a: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 URL </a:t>
            </a:r>
            <a:r>
              <a:rPr lang="en-US" sz="2600" u="sng">
                <a:latin typeface="Barlow"/>
                <a:ea typeface="Barlow"/>
                <a:cs typeface="Barlow"/>
                <a:sym typeface="Barlow"/>
              </a:rPr>
              <a:t>sem clicar nela</a:t>
            </a:r>
            <a:r>
              <a:rPr b="0" lang="en-US" sz="26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b="0" sz="2600" strike="noStrike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Por favor vá até </a:t>
            </a:r>
            <a:r>
              <a:rPr b="0" lang="en-US" sz="26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1" lang="en-US" sz="2600">
                <a:latin typeface="Barlow"/>
                <a:ea typeface="Barlow"/>
                <a:cs typeface="Barlow"/>
                <a:sym typeface="Barlow"/>
              </a:rPr>
              <a:t>https://datadetoxkit.org/pt/home/</a:t>
            </a:r>
            <a:endParaRPr b="0" sz="2600" strike="noStrike">
              <a:latin typeface="Arial"/>
              <a:ea typeface="Arial"/>
              <a:cs typeface="Arial"/>
              <a:sym typeface="Arial"/>
            </a:endParaRPr>
          </a:p>
          <a:p>
            <a:pPr indent="-412750" lvl="0" marL="457200" rtl="0" algn="l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900"/>
              <a:buChar char="–"/>
            </a:pPr>
            <a:r>
              <a:rPr lang="en-US" sz="2600">
                <a:solidFill>
                  <a:schemeClr val="dk1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Na frase “Controle sua </a:t>
            </a:r>
            <a:r>
              <a:rPr b="1" lang="en-US" sz="2600" u="sng">
                <a:solidFill>
                  <a:schemeClr val="dk1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privacidade</a:t>
            </a:r>
            <a:r>
              <a:rPr lang="en-US" sz="2600">
                <a:solidFill>
                  <a:schemeClr val="dk1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b="1" lang="en-US" sz="2600" u="sng">
                <a:solidFill>
                  <a:schemeClr val="dk1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segurança</a:t>
            </a:r>
            <a:r>
              <a:rPr lang="en-US" sz="2600">
                <a:solidFill>
                  <a:schemeClr val="dk1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 e</a:t>
            </a:r>
            <a:r>
              <a:rPr lang="en-US" sz="2600">
                <a:solidFill>
                  <a:schemeClr val="dk1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1" lang="en-US" sz="2600" u="sng">
                <a:solidFill>
                  <a:schemeClr val="dk1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bem-estar</a:t>
            </a:r>
            <a:r>
              <a:rPr lang="en-US" sz="2600">
                <a:solidFill>
                  <a:schemeClr val="dk1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 digital de maneiras que você sinta-se bem”.</a:t>
            </a:r>
            <a:endParaRPr sz="2600">
              <a:solidFill>
                <a:schemeClr val="dk1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indent="-371880" lvl="0" marL="38484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–"/>
            </a:pPr>
            <a:r>
              <a:rPr b="0" lang="en-US" sz="26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” </a:t>
            </a: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Para onde</a:t>
            </a:r>
            <a:r>
              <a:rPr b="0" lang="en-US" sz="26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 “</a:t>
            </a: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segurança</a:t>
            </a:r>
            <a:r>
              <a:rPr b="0" lang="en-US" sz="26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” </a:t>
            </a: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nos direciona</a:t>
            </a:r>
            <a:r>
              <a:rPr b="0" lang="en-US" sz="26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b="0" sz="2600" strike="noStrike">
              <a:latin typeface="Arial"/>
              <a:ea typeface="Arial"/>
              <a:cs typeface="Arial"/>
              <a:sym typeface="Arial"/>
            </a:endParaRPr>
          </a:p>
          <a:p>
            <a:pPr indent="-371880" lvl="0" marL="38484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–"/>
            </a:pP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Para onde</a:t>
            </a:r>
            <a:r>
              <a:rPr b="0" lang="en-US" sz="26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600" u="sng">
                <a:solidFill>
                  <a:srgbClr val="0070C0"/>
                </a:solidFill>
                <a:latin typeface="Barlow"/>
                <a:ea typeface="Barlow"/>
                <a:cs typeface="Barlow"/>
                <a:sym typeface="Barlow"/>
              </a:rPr>
              <a:t>continue lendo</a:t>
            </a:r>
            <a:r>
              <a:rPr b="0" lang="en-US" sz="2600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 nos </a:t>
            </a: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direciona</a:t>
            </a:r>
            <a:r>
              <a:rPr b="0" lang="en-US" sz="26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Por favor, teste em um </a:t>
            </a:r>
            <a:r>
              <a:rPr b="1" lang="en-US" sz="2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celular</a:t>
            </a: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 e num navegador de </a:t>
            </a:r>
            <a:r>
              <a:rPr b="1" lang="en-US" sz="2600">
                <a:latin typeface="Barlow"/>
                <a:ea typeface="Barlow"/>
                <a:cs typeface="Barlow"/>
                <a:sym typeface="Barlow"/>
              </a:rPr>
              <a:t>computador</a:t>
            </a: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.</a:t>
            </a:r>
            <a:endParaRPr sz="2600"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r>
              <a:rPr b="0" lang="en-US" sz="26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8"/>
          <p:cNvSpPr txBox="1"/>
          <p:nvPr/>
        </p:nvSpPr>
        <p:spPr>
          <a:xfrm>
            <a:off x="466920" y="3459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8B"/>
                </a:solidFill>
                <a:latin typeface="Barlow Black"/>
                <a:ea typeface="Barlow Black"/>
                <a:cs typeface="Barlow Black"/>
                <a:sym typeface="Barlow Black"/>
              </a:rPr>
              <a:t>APRENDIZADOS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8"/>
          <p:cNvSpPr txBox="1"/>
          <p:nvPr/>
        </p:nvSpPr>
        <p:spPr>
          <a:xfrm>
            <a:off x="668880" y="1905120"/>
            <a:ext cx="8514000" cy="2925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r>
              <a:rPr b="0" lang="en-US" sz="26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6800" y="18360"/>
            <a:ext cx="1214640" cy="104364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8"/>
          <p:cNvSpPr txBox="1"/>
          <p:nvPr/>
        </p:nvSpPr>
        <p:spPr>
          <a:xfrm>
            <a:off x="388800" y="3469800"/>
            <a:ext cx="9914400" cy="21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-394200" lvl="0" marL="4068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Digite você mesmo</a:t>
            </a: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não</a:t>
            </a: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cli</a:t>
            </a:r>
            <a:r>
              <a:rPr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que</a:t>
            </a: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!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394200" lvl="0" marL="4068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Cr</a:t>
            </a:r>
            <a:r>
              <a:rPr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ie uma Pasta de </a:t>
            </a:r>
            <a:r>
              <a:rPr b="1"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Favoritos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  <a:p>
            <a:pPr indent="-394200" lvl="0" marL="4068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Baixe uma </a:t>
            </a:r>
            <a:r>
              <a:rPr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extensão</a:t>
            </a:r>
            <a:r>
              <a:rPr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de navegador como por exemplo </a:t>
            </a:r>
            <a:r>
              <a:rPr b="1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Neat URL</a:t>
            </a: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o</a:t>
            </a:r>
            <a:r>
              <a:rPr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u</a:t>
            </a: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1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ClearURLs</a:t>
            </a: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  <a:p>
            <a:pPr indent="-394200" lvl="0" marL="4068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Escolha</a:t>
            </a: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1"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Navegadores privativos</a:t>
            </a:r>
            <a:r>
              <a:rPr b="1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(</a:t>
            </a:r>
            <a:r>
              <a:rPr lang="en-US" sz="2400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como</a:t>
            </a:r>
            <a:r>
              <a:rPr b="0" lang="en-US" sz="24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Firefox) 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r>
              <a:rPr b="0" lang="en-US" sz="22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9"/>
          <p:cNvSpPr txBox="1"/>
          <p:nvPr/>
        </p:nvSpPr>
        <p:spPr>
          <a:xfrm>
            <a:off x="535320" y="304920"/>
            <a:ext cx="8686800" cy="85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strike="noStrike">
                <a:solidFill>
                  <a:srgbClr val="00008B"/>
                </a:solidFill>
                <a:latin typeface="Barlow"/>
                <a:ea typeface="Barlow"/>
                <a:cs typeface="Barlow"/>
                <a:sym typeface="Barlow"/>
              </a:rPr>
              <a:t>datadetoxkit.org/en/security/trickyURLs</a:t>
            </a:r>
            <a:endParaRPr b="0" sz="3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66800" y="18720"/>
            <a:ext cx="1214640" cy="104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3480" y="1201680"/>
            <a:ext cx="7171200" cy="446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40"/>
          <p:cNvPicPr preferRelativeResize="0"/>
          <p:nvPr/>
        </p:nvPicPr>
        <p:blipFill rotWithShape="1">
          <a:blip r:embed="rId3">
            <a:alphaModFix/>
          </a:blip>
          <a:srcRect b="0" l="0" r="8848" t="0"/>
          <a:stretch/>
        </p:blipFill>
        <p:spPr>
          <a:xfrm>
            <a:off x="360" y="7920"/>
            <a:ext cx="10080000" cy="566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00" y="482760"/>
            <a:ext cx="1824840" cy="150012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40"/>
          <p:cNvSpPr txBox="1"/>
          <p:nvPr/>
        </p:nvSpPr>
        <p:spPr>
          <a:xfrm>
            <a:off x="1839960" y="2305440"/>
            <a:ext cx="6400800" cy="161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OBRIGADO</a:t>
            </a:r>
            <a:r>
              <a:rPr b="0" lang="en-US" sz="62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!</a:t>
            </a:r>
            <a:endParaRPr b="0" sz="6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