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12192000"/>
  <p:embeddedFontLst>
    <p:embeddedFont>
      <p:font typeface="Barlow"/>
      <p:regular r:id="rId24"/>
      <p:bold r:id="rId25"/>
      <p:italic r:id="rId26"/>
      <p:boldItalic r:id="rId27"/>
    </p:embeddedFont>
    <p:embeddedFont>
      <p:font typeface="Barlow Black"/>
      <p:bold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0" roundtripDataSignature="AMtx7miABLyT3xZ4GMGAofSTpBq15YQr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Barlow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Barlow-italic.fntdata"/><Relationship Id="rId25" Type="http://schemas.openxmlformats.org/officeDocument/2006/relationships/font" Target="fonts/Barlow-bold.fntdata"/><Relationship Id="rId28" Type="http://schemas.openxmlformats.org/officeDocument/2006/relationships/font" Target="fonts/BarlowBlack-bold.fntdata"/><Relationship Id="rId27" Type="http://schemas.openxmlformats.org/officeDocument/2006/relationships/font" Target="fonts/Barlow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BarlowBlack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23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5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8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8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9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1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32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2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33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33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3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4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7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9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9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9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0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0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40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41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1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41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42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42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3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43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43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" name="Google Shape;98;p43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44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44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44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44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44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" name="Google Shape;106;p44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2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1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Relationship Id="rId4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Relationship Id="rId4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16.png"/><Relationship Id="rId7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Relationship Id="rId4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Relationship Id="rId4" Type="http://schemas.openxmlformats.org/officeDocument/2006/relationships/image" Target="../media/image11.pn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"/>
          <p:cNvPicPr preferRelativeResize="0"/>
          <p:nvPr/>
        </p:nvPicPr>
        <p:blipFill rotWithShape="1">
          <a:blip r:embed="rId3">
            <a:alphaModFix/>
          </a:blip>
          <a:srcRect b="32235" l="0" r="0" t="23512"/>
          <a:stretch/>
        </p:blipFill>
        <p:spPr>
          <a:xfrm>
            <a:off x="1800" y="0"/>
            <a:ext cx="12195360" cy="687492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/>
          <p:cNvSpPr/>
          <p:nvPr/>
        </p:nvSpPr>
        <p:spPr>
          <a:xfrm>
            <a:off x="657360" y="2439360"/>
            <a:ext cx="9488160" cy="3323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DESTRALHE SEU TELEFONE COM </a:t>
            </a:r>
            <a:r>
              <a:rPr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 </a:t>
            </a:r>
            <a:endParaRPr sz="6000">
              <a:solidFill>
                <a:srgbClr val="FFFFFF"/>
              </a:solidFill>
              <a:latin typeface="Barlow Black"/>
              <a:ea typeface="Barlow Black"/>
              <a:cs typeface="Barlow Black"/>
              <a:sym typeface="Barlow Black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chemeClr val="lt1"/>
                </a:solidFill>
                <a:latin typeface="Barlow Black"/>
                <a:ea typeface="Barlow Black"/>
                <a:cs typeface="Barlow Black"/>
                <a:sym typeface="Barlow Black"/>
              </a:rPr>
              <a:t>LIMPEZA </a:t>
            </a:r>
            <a:r>
              <a:rPr b="0" i="0" lang="en-US" sz="6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DE </a:t>
            </a:r>
            <a:r>
              <a:rPr lang="en-US" sz="6000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APLICATIVOS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7560" y="663480"/>
            <a:ext cx="1689480" cy="138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50920" y="238800"/>
            <a:ext cx="3470040" cy="4290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/>
          <p:nvPr/>
        </p:nvSpPr>
        <p:spPr>
          <a:xfrm>
            <a:off x="595800" y="532440"/>
            <a:ext cx="9421920" cy="132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Hoje nós vamos...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/>
          <p:nvPr/>
        </p:nvSpPr>
        <p:spPr>
          <a:xfrm>
            <a:off x="770760" y="1992960"/>
            <a:ext cx="9532440" cy="2140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Discutir as qualidades de  “bons” apps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Comparar e explorar apps alternativos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Começar a limpeza de seus apps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609480" y="532440"/>
            <a:ext cx="10513079" cy="132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R</a:t>
            </a:r>
            <a:r>
              <a:rPr lang="en-US" sz="44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e</a:t>
            </a: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gras básicas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838800" y="1897560"/>
            <a:ext cx="10283760" cy="2328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Levante-se/Afaste-se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96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Silêncio quando não estiver falando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896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Divirta-se :-)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"/>
          <p:cNvSpPr/>
          <p:nvPr/>
        </p:nvSpPr>
        <p:spPr>
          <a:xfrm>
            <a:off x="604447" y="1132680"/>
            <a:ext cx="5411880" cy="42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Quais são as  </a:t>
            </a:r>
            <a:r>
              <a:rPr b="1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qualidades de um bom app?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"/>
          <p:cNvSpPr/>
          <p:nvPr/>
        </p:nvSpPr>
        <p:spPr>
          <a:xfrm>
            <a:off x="10351800" y="3724141"/>
            <a:ext cx="176269" cy="264875"/>
          </a:xfrm>
          <a:prstGeom prst="ellipse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7060" y="1612621"/>
            <a:ext cx="6056958" cy="448791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04A7B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"/>
          <p:cNvSpPr/>
          <p:nvPr/>
        </p:nvSpPr>
        <p:spPr>
          <a:xfrm>
            <a:off x="838080" y="2390040"/>
            <a:ext cx="10513079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6 Perguntas </a:t>
            </a:r>
            <a:r>
              <a:rPr lang="en-US" sz="60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6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26400" y="119520"/>
            <a:ext cx="1571759" cy="1342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/>
          <p:nvPr/>
        </p:nvSpPr>
        <p:spPr>
          <a:xfrm>
            <a:off x="838080" y="422457"/>
            <a:ext cx="10513079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838080" y="1640895"/>
            <a:ext cx="10102680" cy="840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480239" lvl="0" marL="48204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3600"/>
              <a:buFont typeface="Noto Sans Symbols"/>
              <a:buAutoNum type="arabicPeriod"/>
            </a:pP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É gratuito? Caso seja, como eles ganham dinheiro?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/>
          <p:cNvPicPr preferRelativeResize="0"/>
          <p:nvPr/>
        </p:nvPicPr>
        <p:blipFill rotWithShape="1">
          <a:blip r:embed="rId4">
            <a:alphaModFix/>
          </a:blip>
          <a:srcRect b="0" l="0" r="34131" t="10360"/>
          <a:stretch/>
        </p:blipFill>
        <p:spPr>
          <a:xfrm>
            <a:off x="3406556" y="2796857"/>
            <a:ext cx="4341084" cy="3940462"/>
          </a:xfrm>
          <a:prstGeom prst="teardrop">
            <a:avLst>
              <a:gd fmla="val 125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"/>
          <p:cNvSpPr/>
          <p:nvPr/>
        </p:nvSpPr>
        <p:spPr>
          <a:xfrm>
            <a:off x="838080" y="1622923"/>
            <a:ext cx="10102680" cy="74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2. É </a:t>
            </a:r>
            <a:r>
              <a:rPr b="1"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de código aberto</a:t>
            </a: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7"/>
          <p:cNvSpPr/>
          <p:nvPr/>
        </p:nvSpPr>
        <p:spPr>
          <a:xfrm>
            <a:off x="838080" y="422456"/>
            <a:ext cx="10513078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7"/>
          <p:cNvPicPr preferRelativeResize="0"/>
          <p:nvPr/>
        </p:nvPicPr>
        <p:blipFill rotWithShape="1">
          <a:blip r:embed="rId4">
            <a:alphaModFix/>
          </a:blip>
          <a:srcRect b="0" l="0" r="12607" t="0"/>
          <a:stretch/>
        </p:blipFill>
        <p:spPr>
          <a:xfrm>
            <a:off x="3584363" y="2911415"/>
            <a:ext cx="4661836" cy="3768391"/>
          </a:xfrm>
          <a:prstGeom prst="teardrop">
            <a:avLst>
              <a:gd fmla="val 148773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/>
          <p:nvPr/>
        </p:nvSpPr>
        <p:spPr>
          <a:xfrm>
            <a:off x="838080" y="1445576"/>
            <a:ext cx="10102680" cy="74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3. É criptografado de ponta-a-ponta?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Google Shape;1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8"/>
          <p:cNvPicPr preferRelativeResize="0"/>
          <p:nvPr/>
        </p:nvPicPr>
        <p:blipFill rotWithShape="1">
          <a:blip r:embed="rId4">
            <a:alphaModFix/>
          </a:blip>
          <a:srcRect b="0" l="19830" r="4130" t="14842"/>
          <a:stretch/>
        </p:blipFill>
        <p:spPr>
          <a:xfrm>
            <a:off x="3171014" y="2532602"/>
            <a:ext cx="5061862" cy="4251713"/>
          </a:xfrm>
          <a:prstGeom prst="teardrop">
            <a:avLst>
              <a:gd fmla="val 142604" name="adj"/>
            </a:avLst>
          </a:prstGeom>
          <a:noFill/>
          <a:ln>
            <a:noFill/>
          </a:ln>
        </p:spPr>
      </p:pic>
      <p:sp>
        <p:nvSpPr>
          <p:cNvPr id="166" name="Google Shape;166;p8"/>
          <p:cNvSpPr/>
          <p:nvPr/>
        </p:nvSpPr>
        <p:spPr>
          <a:xfrm>
            <a:off x="838080" y="422456"/>
            <a:ext cx="10513078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/>
          <p:nvPr/>
        </p:nvSpPr>
        <p:spPr>
          <a:xfrm>
            <a:off x="838080" y="1499491"/>
            <a:ext cx="10102680" cy="74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4. Em qual país está o servidor da empresa?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/>
          <p:nvPr/>
        </p:nvSpPr>
        <p:spPr>
          <a:xfrm>
            <a:off x="838080" y="422456"/>
            <a:ext cx="10513078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9"/>
          <p:cNvSpPr/>
          <p:nvPr/>
        </p:nvSpPr>
        <p:spPr>
          <a:xfrm rot="1099253">
            <a:off x="8197371" y="3955924"/>
            <a:ext cx="162036" cy="165938"/>
          </a:xfrm>
          <a:prstGeom prst="teardrop">
            <a:avLst>
              <a:gd fmla="val 10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99253">
            <a:off x="2480839" y="2389245"/>
            <a:ext cx="4323786" cy="4323786"/>
          </a:xfrm>
          <a:prstGeom prst="teardrop">
            <a:avLst>
              <a:gd fmla="val 167968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"/>
          <p:cNvSpPr/>
          <p:nvPr/>
        </p:nvSpPr>
        <p:spPr>
          <a:xfrm>
            <a:off x="838080" y="1553759"/>
            <a:ext cx="10102680" cy="747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5. Está em </a:t>
            </a:r>
            <a:r>
              <a:rPr b="1"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desenvolvimento</a:t>
            </a: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?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1600" y="1555200"/>
            <a:ext cx="2795760" cy="507744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0"/>
          <p:cNvSpPr/>
          <p:nvPr/>
        </p:nvSpPr>
        <p:spPr>
          <a:xfrm flipH="1">
            <a:off x="455759" y="3601080"/>
            <a:ext cx="7453626" cy="3031560"/>
          </a:xfrm>
          <a:prstGeom prst="wedgeEllipseCallout">
            <a:avLst>
              <a:gd fmla="val -59145" name="adj1"/>
              <a:gd fmla="val -71428" name="adj2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“Podemos consertar isso ? Sim nós podemos !"</a:t>
            </a: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b="0" i="0" lang="en-US" sz="2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- Bob o Construtor 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838080" y="422456"/>
            <a:ext cx="10513078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55320" y="1138320"/>
            <a:ext cx="6130080" cy="567036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1"/>
          <p:cNvSpPr/>
          <p:nvPr/>
        </p:nvSpPr>
        <p:spPr>
          <a:xfrm>
            <a:off x="838080" y="1640895"/>
            <a:ext cx="5946120" cy="1397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6. Você encontrou recentemente alguma notícia sobre eles?</a:t>
            </a:r>
            <a:endParaRPr b="1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1"/>
          <p:cNvSpPr/>
          <p:nvPr/>
        </p:nvSpPr>
        <p:spPr>
          <a:xfrm>
            <a:off x="838080" y="422456"/>
            <a:ext cx="10513078" cy="102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40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sobre Apps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/>
          <p:nvPr/>
        </p:nvSpPr>
        <p:spPr>
          <a:xfrm>
            <a:off x="838080" y="880200"/>
            <a:ext cx="10513079" cy="1323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Pesquise Apps Alternativos 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838080" y="2340720"/>
            <a:ext cx="10102680" cy="4350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Cada grupo selecionará um app alternativo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no qual</a:t>
            </a: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tenham interesse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Um fará anotações, um apresentador por grupo 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 Pesquisem o app juntos! (Perguntas </a:t>
            </a:r>
            <a:r>
              <a:rPr lang="en-US" sz="40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Orientadoras</a:t>
            </a: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)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• </a:t>
            </a:r>
            <a:r>
              <a:rPr lang="en-US" sz="3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Esteje</a:t>
            </a:r>
            <a:r>
              <a:rPr b="0" i="0" lang="en-US" sz="3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 pronto para apresentar seus resumos e reações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04A7B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4"/>
          <p:cNvSpPr/>
          <p:nvPr/>
        </p:nvSpPr>
        <p:spPr>
          <a:xfrm>
            <a:off x="838080" y="2274120"/>
            <a:ext cx="10513079" cy="13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Sua Limpeza de App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5" name="Google Shape;2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26400" y="119520"/>
            <a:ext cx="1571759" cy="134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4880" y="2507760"/>
            <a:ext cx="3861720" cy="4179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5"/>
          <p:cNvSpPr/>
          <p:nvPr/>
        </p:nvSpPr>
        <p:spPr>
          <a:xfrm>
            <a:off x="423360" y="413640"/>
            <a:ext cx="10513079" cy="104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Comece pela sua ferramenta de busca...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2" name="Google Shape;2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560" cy="144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5"/>
          <p:cNvPicPr preferRelativeResize="0"/>
          <p:nvPr/>
        </p:nvPicPr>
        <p:blipFill rotWithShape="1">
          <a:blip r:embed="rId4">
            <a:alphaModFix/>
          </a:blip>
          <a:srcRect b="21786" l="0" r="70017" t="0"/>
          <a:stretch/>
        </p:blipFill>
        <p:spPr>
          <a:xfrm>
            <a:off x="785879" y="1248480"/>
            <a:ext cx="2957760" cy="285408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5"/>
          <p:cNvSpPr/>
          <p:nvPr/>
        </p:nvSpPr>
        <p:spPr>
          <a:xfrm>
            <a:off x="919758" y="4009429"/>
            <a:ext cx="2823881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DuckDuckGo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(ferramenta de busca)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4200" y="2746080"/>
            <a:ext cx="7665840" cy="3217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6"/>
          <p:cNvSpPr/>
          <p:nvPr/>
        </p:nvSpPr>
        <p:spPr>
          <a:xfrm>
            <a:off x="423360" y="413640"/>
            <a:ext cx="10513079" cy="1048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E o seu navegador...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0840" y="4680"/>
            <a:ext cx="1681560" cy="144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9480" y="2192040"/>
            <a:ext cx="2656080" cy="253548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6"/>
          <p:cNvSpPr/>
          <p:nvPr/>
        </p:nvSpPr>
        <p:spPr>
          <a:xfrm>
            <a:off x="1139750" y="4979150"/>
            <a:ext cx="19374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Firefox (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navegador</a:t>
            </a: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)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6"/>
          <p:cNvSpPr/>
          <p:nvPr/>
        </p:nvSpPr>
        <p:spPr>
          <a:xfrm>
            <a:off x="4442040" y="3066480"/>
            <a:ext cx="247428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uBlock Origin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(</a:t>
            </a: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a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dicionar</a:t>
            </a: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)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6"/>
          <p:cNvSpPr/>
          <p:nvPr/>
        </p:nvSpPr>
        <p:spPr>
          <a:xfrm>
            <a:off x="6105240" y="5260680"/>
            <a:ext cx="308340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HTTPS Everywhere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(ad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icionar</a:t>
            </a: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)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6"/>
          <p:cNvPicPr preferRelativeResize="0"/>
          <p:nvPr/>
        </p:nvPicPr>
        <p:blipFill rotWithShape="1">
          <a:blip r:embed="rId5">
            <a:alphaModFix/>
          </a:blip>
          <a:srcRect b="52364" l="34178" r="56955" t="33547"/>
          <a:stretch/>
        </p:blipFill>
        <p:spPr>
          <a:xfrm>
            <a:off x="6767280" y="3787200"/>
            <a:ext cx="1759320" cy="147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6"/>
          <p:cNvPicPr preferRelativeResize="0"/>
          <p:nvPr/>
        </p:nvPicPr>
        <p:blipFill rotWithShape="1">
          <a:blip r:embed="rId6">
            <a:alphaModFix/>
          </a:blip>
          <a:srcRect b="26146" l="36184" r="53777" t="58195"/>
          <a:stretch/>
        </p:blipFill>
        <p:spPr>
          <a:xfrm>
            <a:off x="4767840" y="1537920"/>
            <a:ext cx="1823040" cy="14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6"/>
          <p:cNvSpPr/>
          <p:nvPr/>
        </p:nvSpPr>
        <p:spPr>
          <a:xfrm>
            <a:off x="3483720" y="3787200"/>
            <a:ext cx="956879" cy="839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+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" name="Google Shape;229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528400" y="1487880"/>
            <a:ext cx="1738440" cy="173844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/>
          <p:nvPr/>
        </p:nvSpPr>
        <p:spPr>
          <a:xfrm>
            <a:off x="8275320" y="3066480"/>
            <a:ext cx="2474280" cy="9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Privacy Badger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None/>
            </a:pP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(ad</a:t>
            </a:r>
            <a:r>
              <a:rPr lang="en-US" sz="2600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icionar</a:t>
            </a:r>
            <a:r>
              <a:rPr b="0" i="0" lang="en-US" sz="26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)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7"/>
          <p:cNvPicPr preferRelativeResize="0"/>
          <p:nvPr/>
        </p:nvPicPr>
        <p:blipFill rotWithShape="1">
          <a:blip r:embed="rId3">
            <a:alphaModFix/>
          </a:blip>
          <a:srcRect b="17657" l="0" r="0" t="0"/>
          <a:stretch/>
        </p:blipFill>
        <p:spPr>
          <a:xfrm>
            <a:off x="641627" y="1296239"/>
            <a:ext cx="10551960" cy="493164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7"/>
          <p:cNvSpPr/>
          <p:nvPr/>
        </p:nvSpPr>
        <p:spPr>
          <a:xfrm>
            <a:off x="838080" y="438840"/>
            <a:ext cx="10513079" cy="11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400" u="none" cap="none" strike="noStrike">
                <a:solidFill>
                  <a:srgbClr val="7030A0"/>
                </a:solidFill>
                <a:latin typeface="Barlow"/>
                <a:ea typeface="Barlow"/>
                <a:cs typeface="Barlow"/>
                <a:sym typeface="Barlow"/>
              </a:rPr>
              <a:t>datadetoxkit.org/en/alternative-app-centre</a:t>
            </a:r>
            <a:endParaRPr b="0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7" name="Google Shape;23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51800" y="-18720"/>
            <a:ext cx="1830240" cy="1572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18"/>
          <p:cNvPicPr preferRelativeResize="0"/>
          <p:nvPr/>
        </p:nvPicPr>
        <p:blipFill rotWithShape="1">
          <a:blip r:embed="rId3">
            <a:alphaModFix/>
          </a:blip>
          <a:srcRect b="32235" l="0" r="0" t="23512"/>
          <a:stretch/>
        </p:blipFill>
        <p:spPr>
          <a:xfrm>
            <a:off x="1800" y="0"/>
            <a:ext cx="12195360" cy="687492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8"/>
          <p:cNvSpPr/>
          <p:nvPr/>
        </p:nvSpPr>
        <p:spPr>
          <a:xfrm>
            <a:off x="657360" y="2323080"/>
            <a:ext cx="9488160" cy="178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OBRIGADO!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7560" y="547200"/>
            <a:ext cx="1689480" cy="1388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1480" y="409320"/>
            <a:ext cx="3470040" cy="4290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Security">
    <vt:i4>0</vt:i4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2</vt:i4>
  </property>
  <property fmtid="{D5CDD505-2E9C-101B-9397-08002B2CF9AE}" pid="7" name="Notes">
    <vt:i4>22</vt:i4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22</vt:i4>
  </property>
</Properties>
</file>