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12193575"/>
  <p:notesSz cx="6858000" cy="12193575"/>
  <p:embeddedFontLst>
    <p:embeddedFont>
      <p:font typeface="Barlow"/>
      <p:regular r:id="rId27"/>
      <p:bold r:id="rId28"/>
      <p:italic r:id="rId29"/>
      <p:boldItalic r:id="rId30"/>
    </p:embeddedFont>
    <p:embeddedFont>
      <p:font typeface="Barlow Black"/>
      <p:bold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Barlow-bold.fntdata"/><Relationship Id="rId27" Type="http://schemas.openxmlformats.org/officeDocument/2006/relationships/font" Target="fonts/Barlow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Barlow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BarlowBlack-bold.fntdata"/><Relationship Id="rId30" Type="http://schemas.openxmlformats.org/officeDocument/2006/relationships/font" Target="fonts/Barlow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BarlowBlack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2160" cy="45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400" y="0"/>
            <a:ext cx="2972160" cy="45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 txBox="1"/>
          <p:nvPr>
            <p:ph idx="3" type="dt"/>
          </p:nvPr>
        </p:nvSpPr>
        <p:spPr>
          <a:xfrm>
            <a:off x="3884400" y="0"/>
            <a:ext cx="2972160" cy="45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2160" cy="4586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400" y="8686800"/>
            <a:ext cx="2972160" cy="4586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9;n"/>
          <p:cNvSpPr/>
          <p:nvPr>
            <p:ph idx="4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8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1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2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3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4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4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5:notes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5:notes"/>
          <p:cNvSpPr txBox="1"/>
          <p:nvPr/>
        </p:nvSpPr>
        <p:spPr>
          <a:xfrm>
            <a:off x="685800" y="4399200"/>
            <a:ext cx="548640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200" strike="noStrike">
                <a:latin typeface="Arial"/>
                <a:ea typeface="Arial"/>
                <a:cs typeface="Arial"/>
                <a:sym typeface="Arial"/>
              </a:rPr>
              <a:t>1 MINUTE TIMER TO WRITE DOWN THEIR LIST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5:notes"/>
          <p:cNvSpPr txBox="1"/>
          <p:nvPr/>
        </p:nvSpPr>
        <p:spPr>
          <a:xfrm>
            <a:off x="3884400" y="8686800"/>
            <a:ext cx="2972160" cy="4586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" name="Google Shape;224;p15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5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:notes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6:notes"/>
          <p:cNvSpPr txBox="1"/>
          <p:nvPr/>
        </p:nvSpPr>
        <p:spPr>
          <a:xfrm>
            <a:off x="685800" y="4399200"/>
            <a:ext cx="548640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17800" lvl="0" marL="448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</a:pPr>
            <a:r>
              <a:rPr b="0" lang="en-US" sz="3200" strike="noStrike">
                <a:latin typeface="Arial"/>
                <a:ea typeface="Arial"/>
                <a:cs typeface="Arial"/>
                <a:sym typeface="Arial"/>
              </a:rPr>
              <a:t>8 minute BREAKOUT ROOM to fill out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217800" lvl="0" marL="448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</a:pPr>
            <a:r>
              <a:rPr b="0" lang="en-US" sz="3200" strike="noStrike">
                <a:latin typeface="Arial"/>
                <a:ea typeface="Arial"/>
                <a:cs typeface="Arial"/>
                <a:sym typeface="Arial"/>
              </a:rPr>
              <a:t>maybe print out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6:notes"/>
          <p:cNvSpPr txBox="1"/>
          <p:nvPr/>
        </p:nvSpPr>
        <p:spPr>
          <a:xfrm>
            <a:off x="3884400" y="8686800"/>
            <a:ext cx="2972160" cy="4586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16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6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7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8:notes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8:notes"/>
          <p:cNvSpPr txBox="1"/>
          <p:nvPr/>
        </p:nvSpPr>
        <p:spPr>
          <a:xfrm>
            <a:off x="685800" y="4399200"/>
            <a:ext cx="5486400" cy="3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17800" lvl="0" marL="448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</a:pPr>
            <a:r>
              <a:rPr b="0" lang="en-US" sz="3200" strike="noStrike">
                <a:latin typeface="Arial"/>
                <a:ea typeface="Arial"/>
                <a:cs typeface="Arial"/>
                <a:sym typeface="Arial"/>
              </a:rPr>
              <a:t>8 minute BREAKOUT ROOM to fill out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  <a:p>
            <a:pPr indent="-217800" lvl="0" marL="448200" marR="0" rtl="0" algn="l">
              <a:spcBef>
                <a:spcPts val="1417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–"/>
            </a:pPr>
            <a:r>
              <a:rPr b="0" lang="en-US" sz="3200" strike="noStrike">
                <a:latin typeface="Arial"/>
                <a:ea typeface="Arial"/>
                <a:cs typeface="Arial"/>
                <a:sym typeface="Arial"/>
              </a:rPr>
              <a:t>maybe print out</a:t>
            </a:r>
            <a:endParaRPr b="0" sz="32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8:notes"/>
          <p:cNvSpPr txBox="1"/>
          <p:nvPr/>
        </p:nvSpPr>
        <p:spPr>
          <a:xfrm>
            <a:off x="3884400" y="8686800"/>
            <a:ext cx="2972160" cy="4586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0" name="Google Shape;260;p18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8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9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9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0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0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1:notes"/>
          <p:cNvSpPr txBox="1"/>
          <p:nvPr>
            <p:ph idx="1" type="body"/>
          </p:nvPr>
        </p:nvSpPr>
        <p:spPr>
          <a:xfrm>
            <a:off x="685800" y="4399200"/>
            <a:ext cx="5486400" cy="3600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1:notes"/>
          <p:cNvSpPr/>
          <p:nvPr>
            <p:ph idx="2" type="sldImg"/>
          </p:nvPr>
        </p:nvSpPr>
        <p:spPr>
          <a:xfrm>
            <a:off x="0" y="1284120"/>
            <a:ext cx="6857640" cy="38566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body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74088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15160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idx="1" type="subTitle"/>
          </p:nvPr>
        </p:nvSpPr>
        <p:spPr>
          <a:xfrm>
            <a:off x="740880" y="627480"/>
            <a:ext cx="8607600" cy="58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2" type="body"/>
          </p:nvPr>
        </p:nvSpPr>
        <p:spPr>
          <a:xfrm>
            <a:off x="515160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8"/>
          <p:cNvSpPr txBox="1"/>
          <p:nvPr>
            <p:ph idx="3" type="body"/>
          </p:nvPr>
        </p:nvSpPr>
        <p:spPr>
          <a:xfrm>
            <a:off x="74088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" type="body"/>
          </p:nvPr>
        </p:nvSpPr>
        <p:spPr>
          <a:xfrm>
            <a:off x="74088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3" type="body"/>
          </p:nvPr>
        </p:nvSpPr>
        <p:spPr>
          <a:xfrm>
            <a:off x="515160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3" type="body"/>
          </p:nvPr>
        </p:nvSpPr>
        <p:spPr>
          <a:xfrm>
            <a:off x="740880" y="458964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1" type="body"/>
          </p:nvPr>
        </p:nvSpPr>
        <p:spPr>
          <a:xfrm>
            <a:off x="740880" y="210168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2" type="body"/>
          </p:nvPr>
        </p:nvSpPr>
        <p:spPr>
          <a:xfrm>
            <a:off x="740880" y="458964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3" type="body"/>
          </p:nvPr>
        </p:nvSpPr>
        <p:spPr>
          <a:xfrm>
            <a:off x="74088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4" type="body"/>
          </p:nvPr>
        </p:nvSpPr>
        <p:spPr>
          <a:xfrm>
            <a:off x="515160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74088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2" type="body"/>
          </p:nvPr>
        </p:nvSpPr>
        <p:spPr>
          <a:xfrm>
            <a:off x="365112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3" type="body"/>
          </p:nvPr>
        </p:nvSpPr>
        <p:spPr>
          <a:xfrm>
            <a:off x="656136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4" type="body"/>
          </p:nvPr>
        </p:nvSpPr>
        <p:spPr>
          <a:xfrm>
            <a:off x="74088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5" type="body"/>
          </p:nvPr>
        </p:nvSpPr>
        <p:spPr>
          <a:xfrm>
            <a:off x="365112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6" type="body"/>
          </p:nvPr>
        </p:nvSpPr>
        <p:spPr>
          <a:xfrm>
            <a:off x="656136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" type="subTitle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74088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4" name="Google Shape;74;p18"/>
          <p:cNvSpPr txBox="1"/>
          <p:nvPr>
            <p:ph idx="2" type="body"/>
          </p:nvPr>
        </p:nvSpPr>
        <p:spPr>
          <a:xfrm>
            <a:off x="515160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idx="1" type="subTitle"/>
          </p:nvPr>
        </p:nvSpPr>
        <p:spPr>
          <a:xfrm>
            <a:off x="740880" y="627480"/>
            <a:ext cx="8607600" cy="585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2" name="Google Shape;82;p21"/>
          <p:cNvSpPr txBox="1"/>
          <p:nvPr>
            <p:ph idx="2" type="body"/>
          </p:nvPr>
        </p:nvSpPr>
        <p:spPr>
          <a:xfrm>
            <a:off x="515160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3" name="Google Shape;83;p21"/>
          <p:cNvSpPr txBox="1"/>
          <p:nvPr>
            <p:ph idx="3" type="body"/>
          </p:nvPr>
        </p:nvSpPr>
        <p:spPr>
          <a:xfrm>
            <a:off x="74088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2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" type="body"/>
          </p:nvPr>
        </p:nvSpPr>
        <p:spPr>
          <a:xfrm>
            <a:off x="740880" y="2101680"/>
            <a:ext cx="420048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7" name="Google Shape;87;p22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8" name="Google Shape;88;p22"/>
          <p:cNvSpPr txBox="1"/>
          <p:nvPr>
            <p:ph idx="3" type="body"/>
          </p:nvPr>
        </p:nvSpPr>
        <p:spPr>
          <a:xfrm>
            <a:off x="515160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2" name="Google Shape;92;p23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3" name="Google Shape;93;p23"/>
          <p:cNvSpPr txBox="1"/>
          <p:nvPr>
            <p:ph idx="3" type="body"/>
          </p:nvPr>
        </p:nvSpPr>
        <p:spPr>
          <a:xfrm>
            <a:off x="740880" y="458964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1" type="body"/>
          </p:nvPr>
        </p:nvSpPr>
        <p:spPr>
          <a:xfrm>
            <a:off x="740880" y="210168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7" name="Google Shape;97;p24"/>
          <p:cNvSpPr txBox="1"/>
          <p:nvPr>
            <p:ph idx="2" type="body"/>
          </p:nvPr>
        </p:nvSpPr>
        <p:spPr>
          <a:xfrm>
            <a:off x="740880" y="4589640"/>
            <a:ext cx="860760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1" type="body"/>
          </p:nvPr>
        </p:nvSpPr>
        <p:spPr>
          <a:xfrm>
            <a:off x="74088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1" name="Google Shape;101;p25"/>
          <p:cNvSpPr txBox="1"/>
          <p:nvPr>
            <p:ph idx="2" type="body"/>
          </p:nvPr>
        </p:nvSpPr>
        <p:spPr>
          <a:xfrm>
            <a:off x="5151600" y="210168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2" name="Google Shape;102;p25"/>
          <p:cNvSpPr txBox="1"/>
          <p:nvPr>
            <p:ph idx="3" type="body"/>
          </p:nvPr>
        </p:nvSpPr>
        <p:spPr>
          <a:xfrm>
            <a:off x="74088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3" name="Google Shape;103;p25"/>
          <p:cNvSpPr txBox="1"/>
          <p:nvPr>
            <p:ph idx="4" type="body"/>
          </p:nvPr>
        </p:nvSpPr>
        <p:spPr>
          <a:xfrm>
            <a:off x="5151600" y="4589640"/>
            <a:ext cx="42004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74088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7" name="Google Shape;107;p26"/>
          <p:cNvSpPr txBox="1"/>
          <p:nvPr>
            <p:ph idx="2" type="body"/>
          </p:nvPr>
        </p:nvSpPr>
        <p:spPr>
          <a:xfrm>
            <a:off x="365112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8" name="Google Shape;108;p26"/>
          <p:cNvSpPr txBox="1"/>
          <p:nvPr>
            <p:ph idx="3" type="body"/>
          </p:nvPr>
        </p:nvSpPr>
        <p:spPr>
          <a:xfrm>
            <a:off x="6561360" y="210168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9" name="Google Shape;109;p26"/>
          <p:cNvSpPr txBox="1"/>
          <p:nvPr>
            <p:ph idx="4" type="body"/>
          </p:nvPr>
        </p:nvSpPr>
        <p:spPr>
          <a:xfrm>
            <a:off x="74088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0" name="Google Shape;110;p26"/>
          <p:cNvSpPr txBox="1"/>
          <p:nvPr>
            <p:ph idx="5" type="body"/>
          </p:nvPr>
        </p:nvSpPr>
        <p:spPr>
          <a:xfrm>
            <a:off x="365112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11" name="Google Shape;111;p26"/>
          <p:cNvSpPr txBox="1"/>
          <p:nvPr>
            <p:ph idx="6" type="body"/>
          </p:nvPr>
        </p:nvSpPr>
        <p:spPr>
          <a:xfrm>
            <a:off x="6561360" y="4589640"/>
            <a:ext cx="2771280" cy="22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740880" y="627480"/>
            <a:ext cx="8607600" cy="126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3" name="Google Shape;63;p14"/>
          <p:cNvSpPr txBox="1"/>
          <p:nvPr>
            <p:ph idx="2" type="title"/>
          </p:nvPr>
        </p:nvSpPr>
        <p:spPr>
          <a:xfrm>
            <a:off x="740880" y="2101680"/>
            <a:ext cx="8607600" cy="47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2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Relationship Id="rId4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7"/>
          <p:cNvPicPr preferRelativeResize="0"/>
          <p:nvPr/>
        </p:nvPicPr>
        <p:blipFill rotWithShape="1">
          <a:blip r:embed="rId3">
            <a:alphaModFix/>
          </a:blip>
          <a:srcRect b="4989" l="0" r="12908" t="0"/>
          <a:stretch/>
        </p:blipFill>
        <p:spPr>
          <a:xfrm>
            <a:off x="-169200" y="-208800"/>
            <a:ext cx="13129200" cy="81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7"/>
          <p:cNvSpPr txBox="1"/>
          <p:nvPr/>
        </p:nvSpPr>
        <p:spPr>
          <a:xfrm>
            <a:off x="180000" y="1751400"/>
            <a:ext cx="9656700" cy="2831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2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DESINTOXICA</a:t>
            </a:r>
            <a:r>
              <a:rPr lang="en-US" sz="72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ÇÃO</a:t>
            </a:r>
            <a:r>
              <a:rPr b="0" lang="en-US" sz="72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DIGITAL </a:t>
            </a:r>
            <a:endParaRPr b="0" sz="72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8" name="Google Shape;11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2800" y="5605200"/>
            <a:ext cx="1776240" cy="144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/>
        </p:nvSpPr>
        <p:spPr>
          <a:xfrm>
            <a:off x="838080" y="365040"/>
            <a:ext cx="1051560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HOJE </a:t>
            </a:r>
            <a:r>
              <a:rPr lang="en-US" sz="4400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NÓS</a:t>
            </a:r>
            <a:r>
              <a:rPr b="0" lang="en-US" sz="4400" strike="noStrike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 VAMOS...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8"/>
          <p:cNvSpPr txBox="1"/>
          <p:nvPr/>
        </p:nvSpPr>
        <p:spPr>
          <a:xfrm>
            <a:off x="838800" y="1825560"/>
            <a:ext cx="10515600" cy="43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126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Refletir sobre suas vontades, necessidades e desejos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228600" lvl="0" marL="12600" marR="0" rtl="0" algn="l">
              <a:lnSpc>
                <a:spcPct val="112000"/>
              </a:lnSpc>
              <a:spcBef>
                <a:spcPts val="1001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Examinar criticamente seu uso da tecnologia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228600" lvl="0" marL="12600" marR="0" rtl="0" algn="l">
              <a:lnSpc>
                <a:spcPct val="112000"/>
              </a:lnSpc>
              <a:spcBef>
                <a:spcPts val="1001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Desenvolver um plano de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ação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personalizado de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desintoxicação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1000"/>
              </a:lnSpc>
              <a:spcBef>
                <a:spcPts val="1001"/>
              </a:spcBef>
              <a:spcAft>
                <a:spcPts val="0"/>
              </a:spcAft>
              <a:buNone/>
            </a:pP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0" y="196920"/>
            <a:ext cx="1418760" cy="1218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/>
        </p:nvSpPr>
        <p:spPr>
          <a:xfrm>
            <a:off x="838080" y="365040"/>
            <a:ext cx="1051560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REGRAS B</a:t>
            </a:r>
            <a:r>
              <a:rPr lang="en-US" sz="4400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Á</a:t>
            </a:r>
            <a:r>
              <a:rPr b="0" lang="en-US" sz="4400" strike="noStrike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SICAS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9"/>
          <p:cNvSpPr txBox="1"/>
          <p:nvPr/>
        </p:nvSpPr>
        <p:spPr>
          <a:xfrm>
            <a:off x="838080" y="1825560"/>
            <a:ext cx="10515600" cy="43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1260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Silêncio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quando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não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estiver falando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228600" lvl="0" marL="12600" marR="0" rtl="0" algn="l">
              <a:lnSpc>
                <a:spcPct val="112000"/>
              </a:lnSpc>
              <a:spcBef>
                <a:spcPts val="1001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Dar dicas visuais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228600" lvl="0" marL="12600" marR="0" rtl="0" algn="l">
              <a:lnSpc>
                <a:spcPct val="112000"/>
              </a:lnSpc>
              <a:spcBef>
                <a:spcPts val="1001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Fazer perguntas e compartilhar ideias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228600" lvl="0" marL="12600" marR="0" rtl="0" algn="l">
              <a:lnSpc>
                <a:spcPct val="112000"/>
              </a:lnSpc>
              <a:spcBef>
                <a:spcPts val="1001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Divirta-se!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0" y="196920"/>
            <a:ext cx="1418760" cy="121896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9"/>
          <p:cNvSpPr/>
          <p:nvPr/>
        </p:nvSpPr>
        <p:spPr>
          <a:xfrm>
            <a:off x="3240000" y="4464000"/>
            <a:ext cx="508680" cy="475920"/>
          </a:xfrm>
          <a:prstGeom prst="smileyFace">
            <a:avLst>
              <a:gd fmla="val 9282" name="adj"/>
            </a:avLst>
          </a:prstGeom>
          <a:solidFill>
            <a:srgbClr val="548235"/>
          </a:solidFill>
          <a:ln cap="flat" cmpd="sng" w="12600">
            <a:solidFill>
              <a:srgbClr val="E2F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77A04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 txBox="1"/>
          <p:nvPr/>
        </p:nvSpPr>
        <p:spPr>
          <a:xfrm>
            <a:off x="773640" y="2415600"/>
            <a:ext cx="1051560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8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 que</a:t>
            </a:r>
            <a:br>
              <a:rPr lang="en-US" sz="1800"/>
            </a:br>
            <a:r>
              <a:rPr b="0" lang="en-US" sz="72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“DESINTOXICA</a:t>
            </a:r>
            <a:r>
              <a:rPr lang="en-US" sz="72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ÇÃO</a:t>
            </a:r>
            <a:r>
              <a:rPr b="0" lang="en-US" sz="72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 DIGITAL”</a:t>
            </a:r>
            <a:br>
              <a:rPr lang="en-US" sz="1800"/>
            </a:br>
            <a:r>
              <a:rPr b="0" lang="en-US" sz="48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significa para voce?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/>
          <p:nvPr/>
        </p:nvSpPr>
        <p:spPr>
          <a:xfrm>
            <a:off x="407880" y="1675080"/>
            <a:ext cx="8773200" cy="4910400"/>
          </a:xfrm>
          <a:prstGeom prst="rect">
            <a:avLst/>
          </a:prstGeom>
          <a:solidFill>
            <a:srgbClr val="E9F0DA"/>
          </a:solidFill>
          <a:ln cap="flat" cmpd="sng" w="12600">
            <a:solidFill>
              <a:srgbClr val="4D602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r>
              <a:rPr b="1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PARTE 1:</a:t>
            </a:r>
            <a:br>
              <a:rPr lang="en-US" sz="1800"/>
            </a:br>
            <a:r>
              <a:rPr b="0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NOSSOS </a:t>
            </a:r>
            <a:r>
              <a:rPr lang="en-US" sz="4800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HÁBITOS</a:t>
            </a:r>
            <a:r>
              <a:rPr b="0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4800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TECNOLÓGICOS</a:t>
            </a:r>
            <a:r>
              <a:rPr b="0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 ATUAIS </a:t>
            </a:r>
            <a:br>
              <a:rPr lang="en-US" sz="1800"/>
            </a:br>
            <a:br>
              <a:rPr lang="en-US" sz="1800"/>
            </a:br>
            <a:r>
              <a:rPr b="0" i="1" lang="en-US" sz="24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Vamos t</a:t>
            </a:r>
            <a:r>
              <a:rPr i="1" lang="en-US" sz="2400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i</a:t>
            </a:r>
            <a:r>
              <a:rPr b="0" i="1" lang="en-US" sz="24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rar um momento para refletir sobre nosso relacionamento com a tecnologia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0" y="196920"/>
            <a:ext cx="1418760" cy="1218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 txBox="1"/>
          <p:nvPr/>
        </p:nvSpPr>
        <p:spPr>
          <a:xfrm>
            <a:off x="838080" y="365040"/>
            <a:ext cx="1051560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ATIVIDADE EM GRUPO:</a:t>
            </a:r>
            <a:br>
              <a:rPr lang="en-US" sz="1800"/>
            </a:br>
            <a:r>
              <a:rPr b="0" lang="en-US" sz="4400" strike="noStrike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H</a:t>
            </a:r>
            <a:r>
              <a:rPr lang="en-US" sz="4400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Á</a:t>
            </a:r>
            <a:r>
              <a:rPr b="0" lang="en-US" sz="4400" strike="noStrike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BITOS</a:t>
            </a:r>
            <a:r>
              <a:rPr b="0" lang="en-US" sz="4400" strike="noStrike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 </a:t>
            </a:r>
            <a:r>
              <a:rPr lang="en-US" sz="4400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TECNOLÓGICOS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2"/>
          <p:cNvSpPr txBox="1"/>
          <p:nvPr/>
        </p:nvSpPr>
        <p:spPr>
          <a:xfrm>
            <a:off x="838080" y="1928160"/>
            <a:ext cx="10515600" cy="43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No seu grupo, discuta as seguintes quest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ões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br>
              <a:rPr lang="en-US" sz="1800"/>
            </a:b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1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t/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447750" lvl="1" marL="894600" marR="0" rtl="0" algn="l">
              <a:lnSpc>
                <a:spcPct val="81000"/>
              </a:lnSpc>
              <a:spcBef>
                <a:spcPts val="1001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Quando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b="0" i="0" lang="en-US" sz="3600" u="none" cap="none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usa tecnologia? 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447750" lvl="1" marL="8946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De que maneiras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b="0" i="0" lang="en-US" sz="3600" u="none" cap="none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se sente desequilibrado com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relação</a:t>
            </a:r>
            <a:r>
              <a:rPr b="0" i="0" lang="en-US" sz="3600" u="none" cap="none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ao seu uso da tecnologia?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447750" lvl="1" marL="8946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3600" u="none" cap="none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Como/quando a tecnologia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te atrapalha</a:t>
            </a:r>
            <a:r>
              <a:rPr b="0" i="0" lang="en-US" sz="3600" u="none" cap="none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0" i="0" sz="3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412560" marR="0" rtl="0" algn="l">
              <a:lnSpc>
                <a:spcPct val="81000"/>
              </a:lnSpc>
              <a:spcBef>
                <a:spcPts val="1001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0" y="196920"/>
            <a:ext cx="1418760" cy="121896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2"/>
          <p:cNvSpPr txBox="1"/>
          <p:nvPr/>
        </p:nvSpPr>
        <p:spPr>
          <a:xfrm>
            <a:off x="5968800" y="3352680"/>
            <a:ext cx="254880" cy="42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32"/>
          <p:cNvSpPr txBox="1"/>
          <p:nvPr/>
        </p:nvSpPr>
        <p:spPr>
          <a:xfrm>
            <a:off x="6148800" y="3551040"/>
            <a:ext cx="77040" cy="45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3"/>
          <p:cNvSpPr txBox="1"/>
          <p:nvPr/>
        </p:nvSpPr>
        <p:spPr>
          <a:xfrm>
            <a:off x="734040" y="504000"/>
            <a:ext cx="1051560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800" strike="noStrike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Uso da tecnologia</a:t>
            </a:r>
            <a:endParaRPr b="0" sz="4800" strike="noStrike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9" name="Google Shape;159;p33"/>
          <p:cNvCxnSpPr/>
          <p:nvPr/>
        </p:nvCxnSpPr>
        <p:spPr>
          <a:xfrm flipH="1" rot="10800000">
            <a:off x="1584000" y="3422880"/>
            <a:ext cx="9036000" cy="48240"/>
          </a:xfrm>
          <a:prstGeom prst="straightConnector1">
            <a:avLst/>
          </a:prstGeom>
          <a:noFill/>
          <a:ln cap="flat" cmpd="sng" w="28425">
            <a:solidFill>
              <a:srgbClr val="4D602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0" name="Google Shape;160;p33"/>
          <p:cNvSpPr/>
          <p:nvPr/>
        </p:nvSpPr>
        <p:spPr>
          <a:xfrm>
            <a:off x="136800" y="2340000"/>
            <a:ext cx="3463200" cy="1922400"/>
          </a:xfrm>
          <a:prstGeom prst="ellipse">
            <a:avLst/>
          </a:prstGeom>
          <a:solidFill>
            <a:srgbClr val="577A04"/>
          </a:solidFill>
          <a:ln cap="flat" cmpd="sng" w="12600">
            <a:solidFill>
              <a:srgbClr val="4D602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Meu uso da 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tecnologia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me incomoda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33"/>
          <p:cNvSpPr/>
          <p:nvPr/>
        </p:nvSpPr>
        <p:spPr>
          <a:xfrm>
            <a:off x="8820000" y="2340000"/>
            <a:ext cx="3241440" cy="1873800"/>
          </a:xfrm>
          <a:prstGeom prst="ellipse">
            <a:avLst/>
          </a:prstGeom>
          <a:solidFill>
            <a:srgbClr val="577A04"/>
          </a:solidFill>
          <a:ln cap="flat" cmpd="sng" w="12600">
            <a:solidFill>
              <a:srgbClr val="4D602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Isso 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não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é</a:t>
            </a:r>
            <a:r>
              <a:rPr b="0" lang="en-US" sz="2000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um problema 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4"/>
          <p:cNvSpPr txBox="1"/>
          <p:nvPr/>
        </p:nvSpPr>
        <p:spPr>
          <a:xfrm>
            <a:off x="407880" y="1675080"/>
            <a:ext cx="8773200" cy="4910400"/>
          </a:xfrm>
          <a:prstGeom prst="rect">
            <a:avLst/>
          </a:prstGeom>
          <a:solidFill>
            <a:srgbClr val="D7EDF3"/>
          </a:solidFill>
          <a:ln cap="flat" cmpd="sng" w="12600">
            <a:solidFill>
              <a:srgbClr val="90CC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r>
              <a:rPr b="1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PARTE 2:</a:t>
            </a:r>
            <a:br>
              <a:rPr lang="en-US" sz="1800"/>
            </a:br>
            <a:r>
              <a:rPr b="0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ESTRUTURANDO NOSSA </a:t>
            </a:r>
            <a:r>
              <a:rPr lang="en-US" sz="4800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DESINTOXICAÇÃO</a:t>
            </a:r>
            <a:br>
              <a:rPr lang="en-US" sz="1800"/>
            </a:br>
            <a:br>
              <a:rPr lang="en-US" sz="1800"/>
            </a:br>
            <a:r>
              <a:rPr b="0" i="1" lang="en-US" sz="24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um olhar no que h</a:t>
            </a:r>
            <a:r>
              <a:rPr i="1" lang="en-US" sz="2400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á</a:t>
            </a:r>
            <a:r>
              <a:rPr b="0" i="1" lang="en-US" sz="24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 para desintoxicar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0" y="196920"/>
            <a:ext cx="1418760" cy="1218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5"/>
          <p:cNvSpPr/>
          <p:nvPr/>
        </p:nvSpPr>
        <p:spPr>
          <a:xfrm>
            <a:off x="3621600" y="1155600"/>
            <a:ext cx="8344800" cy="52164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5"/>
          <p:cNvSpPr txBox="1"/>
          <p:nvPr/>
        </p:nvSpPr>
        <p:spPr>
          <a:xfrm>
            <a:off x="10645200" y="196920"/>
            <a:ext cx="1418760" cy="1218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5"/>
          <p:cNvSpPr txBox="1"/>
          <p:nvPr/>
        </p:nvSpPr>
        <p:spPr>
          <a:xfrm>
            <a:off x="397800" y="360000"/>
            <a:ext cx="6442200" cy="4500000"/>
          </a:xfrm>
          <a:prstGeom prst="rect">
            <a:avLst/>
          </a:prstGeom>
          <a:solidFill>
            <a:srgbClr val="D7EDF3"/>
          </a:solidFill>
          <a:ln cap="flat" cmpd="sng" w="9525">
            <a:solidFill>
              <a:srgbClr val="2059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PRIVACIDADE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entendendo como seus dados </a:t>
            </a:r>
            <a:r>
              <a:rPr lang="en-US" sz="3000">
                <a:solidFill>
                  <a:srgbClr val="494329"/>
                </a:solidFill>
              </a:rPr>
              <a:t>são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coletados e usados:</a:t>
            </a:r>
            <a:br>
              <a:rPr lang="en-US" sz="1800"/>
            </a:br>
            <a:br>
              <a:rPr lang="en-US" sz="1800"/>
            </a:b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reduzi</a:t>
            </a:r>
            <a:r>
              <a:rPr lang="en-US" sz="3000">
                <a:solidFill>
                  <a:srgbClr val="494329"/>
                </a:solidFill>
              </a:rPr>
              <a:t>r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os rastros dos dados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configurações de app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baixa</a:t>
            </a:r>
            <a:r>
              <a:rPr lang="en-US" sz="3000">
                <a:solidFill>
                  <a:srgbClr val="494329"/>
                </a:solidFill>
              </a:rPr>
              <a:t>r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app alternativos, etc. 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35"/>
          <p:cNvSpPr/>
          <p:nvPr/>
        </p:nvSpPr>
        <p:spPr>
          <a:xfrm>
            <a:off x="10846800" y="3862800"/>
            <a:ext cx="254880" cy="307800"/>
          </a:xfrm>
          <a:prstGeom prst="bevel">
            <a:avLst>
              <a:gd fmla="val 1250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35"/>
          <p:cNvSpPr txBox="1"/>
          <p:nvPr/>
        </p:nvSpPr>
        <p:spPr>
          <a:xfrm>
            <a:off x="8283600" y="6372000"/>
            <a:ext cx="3895200" cy="6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Illustration by Lauren Humphrey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/>
          <p:nvPr/>
        </p:nvSpPr>
        <p:spPr>
          <a:xfrm>
            <a:off x="3794400" y="1070640"/>
            <a:ext cx="7945200" cy="50184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6"/>
          <p:cNvSpPr txBox="1"/>
          <p:nvPr/>
        </p:nvSpPr>
        <p:spPr>
          <a:xfrm>
            <a:off x="10645200" y="196920"/>
            <a:ext cx="1418760" cy="1218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36"/>
          <p:cNvSpPr txBox="1"/>
          <p:nvPr/>
        </p:nvSpPr>
        <p:spPr>
          <a:xfrm>
            <a:off x="8852400" y="6372000"/>
            <a:ext cx="3328200" cy="6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Illustration by Brian Rea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6"/>
          <p:cNvSpPr txBox="1"/>
          <p:nvPr/>
        </p:nvSpPr>
        <p:spPr>
          <a:xfrm>
            <a:off x="397800" y="511200"/>
            <a:ext cx="7484400" cy="4204800"/>
          </a:xfrm>
          <a:prstGeom prst="rect">
            <a:avLst/>
          </a:prstGeom>
          <a:solidFill>
            <a:srgbClr val="D7EDF3"/>
          </a:solidFill>
          <a:ln cap="flat" cmpd="sng" w="9525">
            <a:solidFill>
              <a:srgbClr val="2059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PROTE</a:t>
            </a:r>
            <a:r>
              <a:rPr b="1" lang="en-US" sz="4400">
                <a:solidFill>
                  <a:srgbClr val="494329"/>
                </a:solidFill>
              </a:rPr>
              <a:t>ÇÃO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seguran</a:t>
            </a:r>
            <a:r>
              <a:rPr lang="en-US" sz="3000">
                <a:solidFill>
                  <a:srgbClr val="494329"/>
                </a:solidFill>
              </a:rPr>
              <a:t>ç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a! 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fortale</a:t>
            </a:r>
            <a:r>
              <a:rPr lang="en-US" sz="3000">
                <a:solidFill>
                  <a:srgbClr val="494329"/>
                </a:solidFill>
              </a:rPr>
              <a:t>ça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sua senha 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saib</a:t>
            </a:r>
            <a:r>
              <a:rPr lang="en-US" sz="3000">
                <a:solidFill>
                  <a:srgbClr val="494329"/>
                </a:solidFill>
              </a:rPr>
              <a:t>a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como reagir perante uma </a:t>
            </a:r>
            <a:r>
              <a:rPr lang="en-US" sz="3000">
                <a:solidFill>
                  <a:srgbClr val="494329"/>
                </a:solidFill>
              </a:rPr>
              <a:t>violação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de dados, etc. 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en-US" sz="3000">
                <a:solidFill>
                  <a:srgbClr val="494329"/>
                </a:solidFill>
              </a:rPr>
              <a:t>também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>
                <a:solidFill>
                  <a:srgbClr val="494329"/>
                </a:solidFill>
              </a:rPr>
              <a:t>assegure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as </a:t>
            </a:r>
            <a:r>
              <a:rPr lang="en-US" sz="3000">
                <a:solidFill>
                  <a:srgbClr val="494329"/>
                </a:solidFill>
              </a:rPr>
              <a:t>informações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atuais que </a:t>
            </a:r>
            <a:r>
              <a:rPr lang="en-US" sz="3000">
                <a:solidFill>
                  <a:srgbClr val="494329"/>
                </a:solidFill>
              </a:rPr>
              <a:t>você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quer proteger.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/>
          <p:cNvSpPr/>
          <p:nvPr/>
        </p:nvSpPr>
        <p:spPr>
          <a:xfrm>
            <a:off x="3664800" y="946800"/>
            <a:ext cx="8150400" cy="53820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7"/>
          <p:cNvSpPr txBox="1"/>
          <p:nvPr/>
        </p:nvSpPr>
        <p:spPr>
          <a:xfrm>
            <a:off x="10645200" y="196920"/>
            <a:ext cx="1418760" cy="1218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7"/>
          <p:cNvSpPr/>
          <p:nvPr/>
        </p:nvSpPr>
        <p:spPr>
          <a:xfrm>
            <a:off x="8233200" y="5047200"/>
            <a:ext cx="278640" cy="377640"/>
          </a:xfrm>
          <a:prstGeom prst="ellipse">
            <a:avLst/>
          </a:prstGeom>
          <a:noFill/>
          <a:ln cap="flat" cmpd="sng" w="12600">
            <a:solidFill>
              <a:srgbClr val="4F81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7"/>
          <p:cNvSpPr txBox="1"/>
          <p:nvPr/>
        </p:nvSpPr>
        <p:spPr>
          <a:xfrm>
            <a:off x="284760" y="511200"/>
            <a:ext cx="6933600" cy="3823200"/>
          </a:xfrm>
          <a:prstGeom prst="rect">
            <a:avLst/>
          </a:prstGeom>
          <a:solidFill>
            <a:srgbClr val="D7EDF3"/>
          </a:solidFill>
          <a:ln cap="flat" cmpd="sng" w="9525">
            <a:solidFill>
              <a:srgbClr val="2059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BEM ESTAR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sobre o que estamos falando hoje 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seu relacionamento com tecnologia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encontr</a:t>
            </a:r>
            <a:r>
              <a:rPr lang="en-US" sz="3000">
                <a:solidFill>
                  <a:srgbClr val="494329"/>
                </a:solidFill>
              </a:rPr>
              <a:t>e 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equil</a:t>
            </a:r>
            <a:r>
              <a:rPr lang="en-US" sz="3000">
                <a:solidFill>
                  <a:srgbClr val="494329"/>
                </a:solidFill>
              </a:rPr>
              <a:t>í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brio e conforto, e h</a:t>
            </a:r>
            <a:r>
              <a:rPr lang="en-US" sz="3000">
                <a:solidFill>
                  <a:srgbClr val="494329"/>
                </a:solidFill>
              </a:rPr>
              <a:t>á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bitos que funcionem para voc</a:t>
            </a:r>
            <a:r>
              <a:rPr lang="en-US" sz="3000">
                <a:solidFill>
                  <a:srgbClr val="494329"/>
                </a:solidFill>
              </a:rPr>
              <a:t>ê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37"/>
          <p:cNvSpPr txBox="1"/>
          <p:nvPr/>
        </p:nvSpPr>
        <p:spPr>
          <a:xfrm>
            <a:off x="8784000" y="6210000"/>
            <a:ext cx="3328200" cy="6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Illustration by Gracia Lam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8"/>
          <p:cNvSpPr txBox="1"/>
          <p:nvPr/>
        </p:nvSpPr>
        <p:spPr>
          <a:xfrm>
            <a:off x="10645200" y="196920"/>
            <a:ext cx="1418760" cy="12189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8"/>
          <p:cNvSpPr txBox="1"/>
          <p:nvPr/>
        </p:nvSpPr>
        <p:spPr>
          <a:xfrm>
            <a:off x="8784000" y="6210000"/>
            <a:ext cx="3328200" cy="6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Illustration by Beatrice Sala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8"/>
          <p:cNvSpPr/>
          <p:nvPr/>
        </p:nvSpPr>
        <p:spPr>
          <a:xfrm>
            <a:off x="-1180800" y="-3105720"/>
            <a:ext cx="96840" cy="96120"/>
          </a:xfrm>
          <a:prstGeom prst="ellipse">
            <a:avLst/>
          </a:prstGeom>
          <a:noFill/>
          <a:ln cap="flat" cmpd="sng" w="12600">
            <a:solidFill>
              <a:srgbClr val="4F81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8"/>
          <p:cNvSpPr txBox="1"/>
          <p:nvPr/>
        </p:nvSpPr>
        <p:spPr>
          <a:xfrm>
            <a:off x="5968800" y="3352680"/>
            <a:ext cx="254880" cy="42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8"/>
          <p:cNvSpPr/>
          <p:nvPr/>
        </p:nvSpPr>
        <p:spPr>
          <a:xfrm>
            <a:off x="4730400" y="32040"/>
            <a:ext cx="6588000" cy="65880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8"/>
          <p:cNvSpPr txBox="1"/>
          <p:nvPr/>
        </p:nvSpPr>
        <p:spPr>
          <a:xfrm>
            <a:off x="171720" y="704880"/>
            <a:ext cx="6739200" cy="3945600"/>
          </a:xfrm>
          <a:prstGeom prst="rect">
            <a:avLst/>
          </a:prstGeom>
          <a:solidFill>
            <a:srgbClr val="D7EDF3"/>
          </a:solidFill>
          <a:ln cap="flat" cmpd="sng" w="9525">
            <a:solidFill>
              <a:srgbClr val="2059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DESINFORMA</a:t>
            </a:r>
            <a:r>
              <a:rPr b="1" lang="en-US" sz="4400">
                <a:solidFill>
                  <a:srgbClr val="494329"/>
                </a:solidFill>
              </a:rPr>
              <a:t>ÇÃO</a:t>
            </a:r>
            <a:endParaRPr b="1" sz="4400">
              <a:solidFill>
                <a:srgbClr val="494329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como </a:t>
            </a:r>
            <a:r>
              <a:rPr lang="en-US" sz="3000">
                <a:solidFill>
                  <a:srgbClr val="494329"/>
                </a:solidFill>
              </a:rPr>
              <a:t>você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identifica e responde a </a:t>
            </a:r>
            <a:r>
              <a:rPr lang="en-US" sz="3000">
                <a:solidFill>
                  <a:srgbClr val="494329"/>
                </a:solidFill>
              </a:rPr>
              <a:t>informação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como voc</a:t>
            </a:r>
            <a:r>
              <a:rPr lang="en-US" sz="3000">
                <a:solidFill>
                  <a:srgbClr val="494329"/>
                </a:solidFill>
              </a:rPr>
              <a:t>ê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verifica informa</a:t>
            </a:r>
            <a:r>
              <a:rPr lang="en-US" sz="3000">
                <a:solidFill>
                  <a:srgbClr val="494329"/>
                </a:solidFill>
              </a:rPr>
              <a:t>ção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v</a:t>
            </a:r>
            <a:r>
              <a:rPr lang="en-US" sz="3000">
                <a:solidFill>
                  <a:srgbClr val="494329"/>
                </a:solidFill>
              </a:rPr>
              <a:t>á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>
                <a:solidFill>
                  <a:srgbClr val="494329"/>
                </a:solidFill>
              </a:rPr>
              <a:t>além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criando </a:t>
            </a:r>
            <a:r>
              <a:rPr lang="en-US" sz="3000">
                <a:solidFill>
                  <a:srgbClr val="494329"/>
                </a:solidFill>
              </a:rPr>
              <a:t>informação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verificada e </a:t>
            </a:r>
            <a:r>
              <a:rPr lang="en-US" sz="3000">
                <a:solidFill>
                  <a:srgbClr val="494329"/>
                </a:solidFill>
              </a:rPr>
              <a:t>verificável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/>
          <p:nvPr/>
        </p:nvSpPr>
        <p:spPr>
          <a:xfrm rot="4827000">
            <a:off x="10062720" y="3318840"/>
            <a:ext cx="254880" cy="344880"/>
          </a:xfrm>
          <a:prstGeom prst="ellipse">
            <a:avLst/>
          </a:prstGeom>
          <a:noFill/>
          <a:ln cap="flat" cmpd="sng" w="12600">
            <a:solidFill>
              <a:srgbClr val="4F81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9"/>
          <p:cNvSpPr/>
          <p:nvPr/>
        </p:nvSpPr>
        <p:spPr>
          <a:xfrm rot="4827000">
            <a:off x="4251240" y="-33120"/>
            <a:ext cx="5716800" cy="7650000"/>
          </a:xfrm>
          <a:prstGeom prst="ellipse">
            <a:avLst/>
          </a:prstGeom>
          <a:blipFill rotWithShape="0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3465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9"/>
          <p:cNvSpPr txBox="1"/>
          <p:nvPr/>
        </p:nvSpPr>
        <p:spPr>
          <a:xfrm>
            <a:off x="10645200" y="196920"/>
            <a:ext cx="1418760" cy="12189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9"/>
          <p:cNvSpPr txBox="1"/>
          <p:nvPr/>
        </p:nvSpPr>
        <p:spPr>
          <a:xfrm>
            <a:off x="8816400" y="6210000"/>
            <a:ext cx="3328200" cy="6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Illustration by Santtu Mustonen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9"/>
          <p:cNvSpPr/>
          <p:nvPr/>
        </p:nvSpPr>
        <p:spPr>
          <a:xfrm>
            <a:off x="-1180800" y="-3105720"/>
            <a:ext cx="96840" cy="96120"/>
          </a:xfrm>
          <a:prstGeom prst="ellipse">
            <a:avLst/>
          </a:prstGeom>
          <a:noFill/>
          <a:ln cap="flat" cmpd="sng" w="12600">
            <a:solidFill>
              <a:srgbClr val="4F81B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39"/>
          <p:cNvSpPr txBox="1"/>
          <p:nvPr/>
        </p:nvSpPr>
        <p:spPr>
          <a:xfrm>
            <a:off x="397800" y="511200"/>
            <a:ext cx="7369200" cy="3823200"/>
          </a:xfrm>
          <a:prstGeom prst="rect">
            <a:avLst/>
          </a:prstGeom>
          <a:solidFill>
            <a:srgbClr val="D7EDF3"/>
          </a:solidFill>
          <a:ln cap="flat" cmpd="sng" w="9525">
            <a:solidFill>
              <a:srgbClr val="20596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MINIMALISMO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o impacto ambiental de nossos </a:t>
            </a:r>
            <a:r>
              <a:rPr lang="en-US" sz="3000">
                <a:solidFill>
                  <a:srgbClr val="494329"/>
                </a:solidFill>
              </a:rPr>
              <a:t>hábitos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>
                <a:solidFill>
                  <a:srgbClr val="494329"/>
                </a:solidFill>
              </a:rPr>
              <a:t>tecnológicos</a:t>
            </a: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 e o trabalho para reduzir esses impactos.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reduzir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reusar</a:t>
            </a:r>
            <a:br>
              <a:rPr lang="en-US" sz="1800"/>
            </a:br>
            <a:r>
              <a:rPr b="0" lang="en-US" sz="3000" strike="noStrike">
                <a:solidFill>
                  <a:srgbClr val="494329"/>
                </a:solidFill>
                <a:latin typeface="Arial"/>
                <a:ea typeface="Arial"/>
                <a:cs typeface="Arial"/>
                <a:sym typeface="Arial"/>
              </a:rPr>
              <a:t>* reciclar</a:t>
            </a:r>
            <a:endParaRPr b="0" sz="3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0"/>
          <p:cNvSpPr txBox="1"/>
          <p:nvPr/>
        </p:nvSpPr>
        <p:spPr>
          <a:xfrm>
            <a:off x="407880" y="1675080"/>
            <a:ext cx="8773200" cy="4910400"/>
          </a:xfrm>
          <a:prstGeom prst="rect">
            <a:avLst/>
          </a:prstGeom>
          <a:solidFill>
            <a:srgbClr val="E3DEEA"/>
          </a:solidFill>
          <a:ln cap="flat" cmpd="sng" w="12600">
            <a:solidFill>
              <a:srgbClr val="3F3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r>
              <a:rPr b="1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PARTE 3:</a:t>
            </a:r>
            <a:br>
              <a:rPr lang="en-US" sz="1800"/>
            </a:br>
            <a:r>
              <a:rPr b="0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O QUE IMPORTA MAIS</a:t>
            </a:r>
            <a:br>
              <a:rPr lang="en-US" sz="1800"/>
            </a:br>
            <a:br>
              <a:rPr lang="en-US" sz="1800"/>
            </a:br>
            <a:r>
              <a:rPr b="0" i="1" lang="en-US" sz="24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lembrando o que nos traz mais alegria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0" y="196920"/>
            <a:ext cx="1418760" cy="1218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1"/>
          <p:cNvSpPr txBox="1"/>
          <p:nvPr/>
        </p:nvSpPr>
        <p:spPr>
          <a:xfrm>
            <a:off x="790560" y="90720"/>
            <a:ext cx="1051560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5F4979"/>
                </a:solidFill>
                <a:latin typeface="Barlow Black"/>
                <a:ea typeface="Barlow Black"/>
                <a:cs typeface="Barlow Black"/>
                <a:sym typeface="Barlow Black"/>
              </a:rPr>
              <a:t>ATIVIDADE EM GRUPO: 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1"/>
          <p:cNvSpPr txBox="1"/>
          <p:nvPr/>
        </p:nvSpPr>
        <p:spPr>
          <a:xfrm>
            <a:off x="790560" y="1176480"/>
            <a:ext cx="10515600" cy="43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600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No seu grupo, reflita sobre o que </a:t>
            </a:r>
            <a:r>
              <a:rPr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é</a:t>
            </a:r>
            <a:r>
              <a:rPr b="0" lang="en-US" sz="9600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 importante para </a:t>
            </a:r>
            <a:r>
              <a:rPr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endParaRPr b="0" sz="9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sz="9600" strike="noStrike">
              <a:latin typeface="Arial"/>
              <a:ea typeface="Arial"/>
              <a:cs typeface="Arial"/>
              <a:sym typeface="Arial"/>
            </a:endParaRPr>
          </a:p>
          <a:p>
            <a:pPr indent="-152400" lvl="1" marL="19584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Faça</a:t>
            </a: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 uma lista para </a:t>
            </a:r>
            <a:r>
              <a:rPr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endParaRPr b="0" i="0" sz="9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2400" lvl="1" marL="7722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Privacidade</a:t>
            </a:r>
            <a:endParaRPr b="0" i="0" sz="9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2400" lvl="1" marL="7722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 Seguran</a:t>
            </a:r>
            <a:r>
              <a:rPr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ç</a:t>
            </a: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/P</a:t>
            </a: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rote</a:t>
            </a:r>
            <a:r>
              <a:rPr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endParaRPr b="0" i="0" sz="9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2400" lvl="1" marL="7722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 Bem</a:t>
            </a:r>
            <a:r>
              <a:rPr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-</a:t>
            </a: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estar</a:t>
            </a:r>
            <a:endParaRPr b="0" i="0" sz="9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2400" lvl="1" marL="7722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Informa</a:t>
            </a:r>
            <a:r>
              <a:rPr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çã</a:t>
            </a: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o fidedigna</a:t>
            </a:r>
            <a:endParaRPr b="0" i="0" sz="9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2400" lvl="1" marL="7722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 Meio ambiente</a:t>
            </a:r>
            <a:endParaRPr b="0" i="0" sz="9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2400" lvl="1" marL="7722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 Fam</a:t>
            </a:r>
            <a:r>
              <a:rPr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í</a:t>
            </a:r>
            <a:r>
              <a:rPr b="0" i="0" lang="en-US" sz="9600" u="none" cap="none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lia, amizades, relacionamentos </a:t>
            </a:r>
            <a:endParaRPr b="0" i="0" sz="9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r>
              <a:rPr b="1" lang="en-US" sz="9600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Pergunte-se</a:t>
            </a:r>
            <a:r>
              <a:rPr b="0" i="1" lang="en-US" sz="9600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: Como isso afeta minha utiliza</a:t>
            </a:r>
            <a:r>
              <a:rPr i="1" lang="en-US" sz="9600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ção</a:t>
            </a:r>
            <a:r>
              <a:rPr b="0" i="1" lang="en-US" sz="9600" strike="noStrike">
                <a:solidFill>
                  <a:srgbClr val="5F4979"/>
                </a:solidFill>
                <a:latin typeface="Barlow"/>
                <a:ea typeface="Barlow"/>
                <a:cs typeface="Barlow"/>
                <a:sym typeface="Barlow"/>
              </a:rPr>
              <a:t> digital?</a:t>
            </a: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br>
              <a:rPr lang="en-US" sz="1800"/>
            </a:br>
            <a:endParaRPr b="0" sz="9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sz="9600" strike="noStrike">
              <a:latin typeface="Arial"/>
              <a:ea typeface="Arial"/>
              <a:cs typeface="Arial"/>
              <a:sym typeface="Arial"/>
            </a:endParaRPr>
          </a:p>
          <a:p>
            <a:pPr indent="-286155" lvl="1" marL="38448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br>
              <a:rPr b="0" i="0" lang="en-US" sz="1800" u="none" cap="none" strike="noStrike"/>
            </a:br>
            <a:r>
              <a:rPr b="0" i="0" lang="en-US" sz="6000" u="none" cap="none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60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0" y="196920"/>
            <a:ext cx="1418760" cy="121896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41"/>
          <p:cNvSpPr txBox="1"/>
          <p:nvPr/>
        </p:nvSpPr>
        <p:spPr>
          <a:xfrm>
            <a:off x="5968800" y="3352680"/>
            <a:ext cx="254880" cy="42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41"/>
          <p:cNvSpPr txBox="1"/>
          <p:nvPr/>
        </p:nvSpPr>
        <p:spPr>
          <a:xfrm>
            <a:off x="6148800" y="3551040"/>
            <a:ext cx="77040" cy="45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F9FC5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/>
          <p:nvPr/>
        </p:nvSpPr>
        <p:spPr>
          <a:xfrm>
            <a:off x="538920" y="250920"/>
            <a:ext cx="4528800" cy="2977920"/>
          </a:xfrm>
          <a:prstGeom prst="rect">
            <a:avLst/>
          </a:prstGeom>
          <a:solidFill>
            <a:srgbClr val="FFFFFF"/>
          </a:solidFill>
          <a:ln cap="flat" cmpd="sng" w="126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1100" lIns="96100" spcFirstLastPara="1" rIns="96100" wrap="square" tIns="51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Circle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2"/>
          <p:cNvSpPr txBox="1"/>
          <p:nvPr/>
        </p:nvSpPr>
        <p:spPr>
          <a:xfrm>
            <a:off x="1648440" y="514080"/>
            <a:ext cx="2491560" cy="1105920"/>
          </a:xfrm>
          <a:prstGeom prst="rect">
            <a:avLst/>
          </a:prstGeom>
          <a:solidFill>
            <a:srgbClr val="FFFFFF"/>
          </a:solidFill>
          <a:ln cap="flat" cmpd="sng" w="12600">
            <a:solidFill>
              <a:srgbClr val="3F3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strike="noStrike">
                <a:latin typeface="Barlow"/>
                <a:ea typeface="Barlow"/>
                <a:cs typeface="Barlow"/>
                <a:sym typeface="Barlow"/>
              </a:rPr>
              <a:t>ALGO SIGNIFICATIVO PARA MIM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2"/>
          <p:cNvSpPr txBox="1"/>
          <p:nvPr/>
        </p:nvSpPr>
        <p:spPr>
          <a:xfrm>
            <a:off x="7549200" y="1148040"/>
            <a:ext cx="2308680" cy="24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 strike="noStrike">
                <a:latin typeface="Barlow"/>
                <a:ea typeface="Barlow"/>
                <a:cs typeface="Barlow"/>
                <a:sym typeface="Barlow"/>
              </a:rPr>
              <a:t>habit change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42"/>
          <p:cNvSpPr txBox="1"/>
          <p:nvPr/>
        </p:nvSpPr>
        <p:spPr>
          <a:xfrm>
            <a:off x="7203600" y="3618000"/>
            <a:ext cx="45720" cy="42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2"/>
          <p:cNvSpPr txBox="1"/>
          <p:nvPr/>
        </p:nvSpPr>
        <p:spPr>
          <a:xfrm>
            <a:off x="1082160" y="1879200"/>
            <a:ext cx="3441240" cy="7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Exemplo . Estar próximo da família e amigos 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42"/>
          <p:cNvSpPr txBox="1"/>
          <p:nvPr/>
        </p:nvSpPr>
        <p:spPr>
          <a:xfrm>
            <a:off x="7081200" y="250920"/>
            <a:ext cx="4528800" cy="2977920"/>
          </a:xfrm>
          <a:prstGeom prst="rect">
            <a:avLst/>
          </a:prstGeom>
          <a:solidFill>
            <a:srgbClr val="FFFFFF"/>
          </a:solidFill>
          <a:ln cap="flat" cmpd="sng" w="126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1100" lIns="96100" spcFirstLastPara="1" rIns="96100" wrap="square" tIns="51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Circle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42"/>
          <p:cNvSpPr txBox="1"/>
          <p:nvPr/>
        </p:nvSpPr>
        <p:spPr>
          <a:xfrm>
            <a:off x="7740000" y="437760"/>
            <a:ext cx="3420000" cy="1182240"/>
          </a:xfrm>
          <a:prstGeom prst="rect">
            <a:avLst/>
          </a:prstGeom>
          <a:noFill/>
          <a:ln cap="flat" cmpd="sng" w="12600">
            <a:solidFill>
              <a:srgbClr val="3F3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strike="noStrike">
                <a:latin typeface="Barlow"/>
                <a:ea typeface="Barlow"/>
                <a:cs typeface="Barlow"/>
                <a:sym typeface="Barlow"/>
              </a:rPr>
              <a:t>COMO ISSO AFETA MINHA UTILIZA</a:t>
            </a:r>
            <a:r>
              <a:rPr b="1" lang="en-US" sz="2000">
                <a:latin typeface="Barlow"/>
                <a:ea typeface="Barlow"/>
                <a:cs typeface="Barlow"/>
                <a:sym typeface="Barlow"/>
              </a:rPr>
              <a:t>ÇÃ</a:t>
            </a:r>
            <a:r>
              <a:rPr b="1" lang="en-US" sz="2000" strike="noStrike">
                <a:latin typeface="Barlow"/>
                <a:ea typeface="Barlow"/>
                <a:cs typeface="Barlow"/>
                <a:sym typeface="Barlow"/>
              </a:rPr>
              <a:t>O DIGITAL?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42"/>
          <p:cNvSpPr txBox="1"/>
          <p:nvPr/>
        </p:nvSpPr>
        <p:spPr>
          <a:xfrm>
            <a:off x="7624800" y="1760040"/>
            <a:ext cx="3441600" cy="14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Exemplo. A necessidade de estar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próximo</a:t>
            </a: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aos entes queridos torna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difícil</a:t>
            </a: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ficar</a:t>
            </a: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longe das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mídias</a:t>
            </a: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sociais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42"/>
          <p:cNvSpPr/>
          <p:nvPr/>
        </p:nvSpPr>
        <p:spPr>
          <a:xfrm>
            <a:off x="5475600" y="1533960"/>
            <a:ext cx="1307880" cy="4521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F2F2"/>
          </a:solidFill>
          <a:ln cap="flat" cmpd="sng" w="126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42"/>
          <p:cNvSpPr txBox="1"/>
          <p:nvPr/>
        </p:nvSpPr>
        <p:spPr>
          <a:xfrm>
            <a:off x="569520" y="3465720"/>
            <a:ext cx="11088000" cy="2977800"/>
          </a:xfrm>
          <a:prstGeom prst="rect">
            <a:avLst/>
          </a:prstGeom>
          <a:solidFill>
            <a:srgbClr val="FFFFFF"/>
          </a:solidFill>
          <a:ln cap="flat" cmpd="sng" w="126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1100" lIns="96100" spcFirstLastPara="1" rIns="96100" wrap="square" tIns="51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Circle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2"/>
          <p:cNvSpPr txBox="1"/>
          <p:nvPr/>
        </p:nvSpPr>
        <p:spPr>
          <a:xfrm>
            <a:off x="716400" y="4320000"/>
            <a:ext cx="1965240" cy="18000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2441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strike="noStrike">
                <a:latin typeface="Barlow"/>
                <a:ea typeface="Barlow"/>
                <a:cs typeface="Barlow"/>
                <a:sym typeface="Barlow"/>
              </a:rPr>
              <a:t>COMO MEUS H</a:t>
            </a:r>
            <a:r>
              <a:rPr b="1" lang="en-US" sz="2000">
                <a:latin typeface="Barlow"/>
                <a:ea typeface="Barlow"/>
                <a:cs typeface="Barlow"/>
                <a:sym typeface="Barlow"/>
              </a:rPr>
              <a:t>Á</a:t>
            </a:r>
            <a:r>
              <a:rPr b="1" lang="en-US" sz="2000" strike="noStrike">
                <a:latin typeface="Barlow"/>
                <a:ea typeface="Barlow"/>
                <a:cs typeface="Barlow"/>
                <a:sym typeface="Barlow"/>
              </a:rPr>
              <a:t>BITOS PODEM SER MUDADOS?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3"/>
          <p:cNvSpPr txBox="1"/>
          <p:nvPr/>
        </p:nvSpPr>
        <p:spPr>
          <a:xfrm>
            <a:off x="407880" y="1675080"/>
            <a:ext cx="8773200" cy="4910400"/>
          </a:xfrm>
          <a:prstGeom prst="rect">
            <a:avLst/>
          </a:prstGeom>
          <a:solidFill>
            <a:srgbClr val="F2D9D8"/>
          </a:solidFill>
          <a:ln cap="flat" cmpd="sng" w="12600">
            <a:solidFill>
              <a:srgbClr val="9336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/>
            </a:br>
            <a:r>
              <a:rPr b="1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PARTE 4:</a:t>
            </a:r>
            <a:br>
              <a:rPr lang="en-US" sz="1800"/>
            </a:br>
            <a:r>
              <a:rPr b="0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PROJETE SEU </a:t>
            </a:r>
            <a:r>
              <a:rPr lang="en-US" sz="4800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PRÓPRIO</a:t>
            </a:r>
            <a:r>
              <a:rPr b="0" lang="en-US" sz="48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 PLANO DE </a:t>
            </a:r>
            <a:r>
              <a:rPr lang="en-US" sz="4800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AÇÃO</a:t>
            </a:r>
            <a:br>
              <a:rPr lang="en-US" sz="1800"/>
            </a:br>
            <a:br>
              <a:rPr lang="en-US" sz="1800"/>
            </a:br>
            <a:r>
              <a:rPr b="0" i="1" lang="en-US" sz="24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as pessoas mudam melhor quando sent</a:t>
            </a:r>
            <a:r>
              <a:rPr i="1" lang="en-US" sz="2400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em</a:t>
            </a:r>
            <a:r>
              <a:rPr b="0" i="1" lang="en-US" sz="2400" strike="noStrike">
                <a:solidFill>
                  <a:srgbClr val="494329"/>
                </a:solidFill>
                <a:latin typeface="Barlow"/>
                <a:ea typeface="Barlow"/>
                <a:cs typeface="Barlow"/>
                <a:sym typeface="Barlow"/>
              </a:rPr>
              <a:t>-se bem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0" y="196920"/>
            <a:ext cx="1418760" cy="1218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F9FC5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4"/>
          <p:cNvSpPr txBox="1"/>
          <p:nvPr/>
        </p:nvSpPr>
        <p:spPr>
          <a:xfrm>
            <a:off x="538920" y="250920"/>
            <a:ext cx="4528800" cy="2977920"/>
          </a:xfrm>
          <a:prstGeom prst="rect">
            <a:avLst/>
          </a:prstGeom>
          <a:solidFill>
            <a:srgbClr val="FFFFFF"/>
          </a:solidFill>
          <a:ln cap="flat" cmpd="sng" w="126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1100" lIns="96100" spcFirstLastPara="1" rIns="96100" wrap="square" tIns="51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Circle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44"/>
          <p:cNvSpPr txBox="1"/>
          <p:nvPr/>
        </p:nvSpPr>
        <p:spPr>
          <a:xfrm>
            <a:off x="1648440" y="514080"/>
            <a:ext cx="2491560" cy="1105920"/>
          </a:xfrm>
          <a:prstGeom prst="rect">
            <a:avLst/>
          </a:prstGeom>
          <a:solidFill>
            <a:srgbClr val="FFFFFF"/>
          </a:solidFill>
          <a:ln cap="flat" cmpd="sng" w="12600">
            <a:solidFill>
              <a:srgbClr val="3F3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strike="noStrike">
                <a:latin typeface="Barlow"/>
                <a:ea typeface="Barlow"/>
                <a:cs typeface="Barlow"/>
                <a:sym typeface="Barlow"/>
              </a:rPr>
              <a:t>ALGO SIGNIFICATIVO PARA MIM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4"/>
          <p:cNvSpPr txBox="1"/>
          <p:nvPr/>
        </p:nvSpPr>
        <p:spPr>
          <a:xfrm>
            <a:off x="7549200" y="1148040"/>
            <a:ext cx="2308680" cy="243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 strike="noStrike">
                <a:latin typeface="Barlow"/>
                <a:ea typeface="Barlow"/>
                <a:cs typeface="Barlow"/>
                <a:sym typeface="Barlow"/>
              </a:rPr>
              <a:t>habit change</a:t>
            </a:r>
            <a:endParaRPr b="0" sz="16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44"/>
          <p:cNvSpPr txBox="1"/>
          <p:nvPr/>
        </p:nvSpPr>
        <p:spPr>
          <a:xfrm>
            <a:off x="7203600" y="3618000"/>
            <a:ext cx="45720" cy="42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4"/>
          <p:cNvSpPr txBox="1"/>
          <p:nvPr/>
        </p:nvSpPr>
        <p:spPr>
          <a:xfrm>
            <a:off x="1082160" y="1879200"/>
            <a:ext cx="3441240" cy="7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Exemplo . Estar próximo da família e amigos 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44"/>
          <p:cNvSpPr txBox="1"/>
          <p:nvPr/>
        </p:nvSpPr>
        <p:spPr>
          <a:xfrm>
            <a:off x="7081200" y="250920"/>
            <a:ext cx="4528800" cy="2977920"/>
          </a:xfrm>
          <a:prstGeom prst="rect">
            <a:avLst/>
          </a:prstGeom>
          <a:solidFill>
            <a:srgbClr val="FFFFFF"/>
          </a:solidFill>
          <a:ln cap="flat" cmpd="sng" w="126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1100" lIns="96100" spcFirstLastPara="1" rIns="96100" wrap="square" tIns="51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Circle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4"/>
          <p:cNvSpPr txBox="1"/>
          <p:nvPr/>
        </p:nvSpPr>
        <p:spPr>
          <a:xfrm>
            <a:off x="7740000" y="437760"/>
            <a:ext cx="3420000" cy="1182240"/>
          </a:xfrm>
          <a:prstGeom prst="rect">
            <a:avLst/>
          </a:prstGeom>
          <a:noFill/>
          <a:ln cap="flat" cmpd="sng" w="12600">
            <a:solidFill>
              <a:srgbClr val="3F3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strike="noStrike">
                <a:latin typeface="Barlow"/>
                <a:ea typeface="Barlow"/>
                <a:cs typeface="Barlow"/>
                <a:sym typeface="Barlow"/>
              </a:rPr>
              <a:t>COMO ISSO AFETA MINHA UTILIZA</a:t>
            </a:r>
            <a:r>
              <a:rPr b="1" lang="en-US" sz="2000">
                <a:latin typeface="Barlow"/>
                <a:ea typeface="Barlow"/>
                <a:cs typeface="Barlow"/>
                <a:sym typeface="Barlow"/>
              </a:rPr>
              <a:t>ÇÃ</a:t>
            </a:r>
            <a:r>
              <a:rPr b="1" lang="en-US" sz="2000" strike="noStrike">
                <a:latin typeface="Barlow"/>
                <a:ea typeface="Barlow"/>
                <a:cs typeface="Barlow"/>
                <a:sym typeface="Barlow"/>
              </a:rPr>
              <a:t>O DIGITAL?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44"/>
          <p:cNvSpPr txBox="1"/>
          <p:nvPr/>
        </p:nvSpPr>
        <p:spPr>
          <a:xfrm>
            <a:off x="7624800" y="1760040"/>
            <a:ext cx="3441600" cy="14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Exemplo. A necessidade de estar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próximo</a:t>
            </a: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aos entes queridos torna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difícil</a:t>
            </a: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estar longe das </a:t>
            </a:r>
            <a:r>
              <a:rPr lang="en-US" sz="2000">
                <a:latin typeface="Barlow"/>
                <a:ea typeface="Barlow"/>
                <a:cs typeface="Barlow"/>
                <a:sym typeface="Barlow"/>
              </a:rPr>
              <a:t>mídias</a:t>
            </a:r>
            <a:r>
              <a:rPr b="0" lang="en-US" sz="2000" strike="noStrike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 sociais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44"/>
          <p:cNvSpPr/>
          <p:nvPr/>
        </p:nvSpPr>
        <p:spPr>
          <a:xfrm>
            <a:off x="5475600" y="1533960"/>
            <a:ext cx="1307880" cy="45216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F2F2"/>
          </a:solidFill>
          <a:ln cap="flat" cmpd="sng" w="126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44"/>
          <p:cNvSpPr txBox="1"/>
          <p:nvPr/>
        </p:nvSpPr>
        <p:spPr>
          <a:xfrm>
            <a:off x="569520" y="3465720"/>
            <a:ext cx="11088000" cy="2977920"/>
          </a:xfrm>
          <a:prstGeom prst="rect">
            <a:avLst/>
          </a:prstGeom>
          <a:solidFill>
            <a:srgbClr val="FFFFFF"/>
          </a:solidFill>
          <a:ln cap="flat" cmpd="sng" w="126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1100" lIns="96100" spcFirstLastPara="1" rIns="96100" wrap="square" tIns="511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Circle</a:t>
            </a:r>
            <a:endParaRPr b="0" sz="18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44"/>
          <p:cNvSpPr txBox="1"/>
          <p:nvPr/>
        </p:nvSpPr>
        <p:spPr>
          <a:xfrm>
            <a:off x="716400" y="4320000"/>
            <a:ext cx="1965240" cy="18000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2441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strike="noStrike">
                <a:latin typeface="Barlow"/>
                <a:ea typeface="Barlow"/>
                <a:cs typeface="Barlow"/>
                <a:sym typeface="Barlow"/>
              </a:rPr>
              <a:t>COMO MEUS H</a:t>
            </a:r>
            <a:r>
              <a:rPr b="1" lang="en-US" sz="2000">
                <a:latin typeface="Barlow"/>
                <a:ea typeface="Barlow"/>
                <a:cs typeface="Barlow"/>
                <a:sym typeface="Barlow"/>
              </a:rPr>
              <a:t>Á</a:t>
            </a:r>
            <a:r>
              <a:rPr b="1" lang="en-US" sz="2000" strike="noStrike">
                <a:latin typeface="Barlow"/>
                <a:ea typeface="Barlow"/>
                <a:cs typeface="Barlow"/>
                <a:sym typeface="Barlow"/>
              </a:rPr>
              <a:t>BITOS PODEM SER MUDADOS?</a:t>
            </a:r>
            <a:endParaRPr b="0" sz="2000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/>
          <p:nvPr/>
        </p:nvSpPr>
        <p:spPr>
          <a:xfrm>
            <a:off x="790560" y="90720"/>
            <a:ext cx="1051560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933634"/>
                </a:solidFill>
                <a:latin typeface="Barlow Black"/>
                <a:ea typeface="Barlow Black"/>
                <a:cs typeface="Barlow Black"/>
                <a:sym typeface="Barlow Black"/>
              </a:rPr>
              <a:t>ATIVIDADE EM GRUPO: 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45"/>
          <p:cNvSpPr txBox="1"/>
          <p:nvPr/>
        </p:nvSpPr>
        <p:spPr>
          <a:xfrm>
            <a:off x="790560" y="1547640"/>
            <a:ext cx="10515600" cy="43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195840" lvl="0" marL="208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950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No seu grupo, vamos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começar</a:t>
            </a:r>
            <a:r>
              <a:rPr b="0" lang="en-US" sz="2950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criando nossos planos de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ação</a:t>
            </a:r>
            <a:r>
              <a:rPr b="0" lang="en-US" sz="2950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de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desintoxicação</a:t>
            </a:r>
            <a:r>
              <a:rPr b="0" lang="en-US" sz="2950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digital</a:t>
            </a:r>
            <a:endParaRPr b="0" sz="2950" strike="noStrike">
              <a:latin typeface="Arial"/>
              <a:ea typeface="Arial"/>
              <a:cs typeface="Arial"/>
              <a:sym typeface="Arial"/>
            </a:endParaRPr>
          </a:p>
          <a:p>
            <a:pPr indent="-200525" lvl="1" marL="394200" marR="0" rtl="0" algn="l">
              <a:lnSpc>
                <a:spcPct val="10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2950"/>
              <a:buFont typeface="Arial"/>
              <a:buChar char="•"/>
            </a:pP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Faça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uma lista para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sobre os “pontos de dor” que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gostaria de mudar</a:t>
            </a:r>
            <a:endParaRPr b="0" i="0" sz="29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200525" lvl="1" marL="394200" marR="0" rtl="0" algn="l">
              <a:lnSpc>
                <a:spcPct val="10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2950"/>
              <a:buFont typeface="Arial"/>
              <a:buChar char="•"/>
            </a:pP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Olhe para sua lista do que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é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mais importante para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i="0" sz="295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43375" lvl="1" marL="394200" marR="0" rtl="0" algn="l">
              <a:lnSpc>
                <a:spcPct val="10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2050"/>
              <a:buFont typeface="Arial"/>
              <a:buChar char="•"/>
            </a:pPr>
            <a:r>
              <a:rPr b="1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Quais </a:t>
            </a:r>
            <a:r>
              <a:rPr b="1"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hábitos</a:t>
            </a:r>
            <a:r>
              <a:rPr b="1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podem ser mudados ?</a:t>
            </a:r>
            <a:endParaRPr b="0" sz="2950" strike="noStrike">
              <a:latin typeface="Arial"/>
              <a:ea typeface="Arial"/>
              <a:cs typeface="Arial"/>
              <a:sym typeface="Arial"/>
            </a:endParaRPr>
          </a:p>
          <a:p>
            <a:pPr indent="-137025" lvl="1" marL="406800" marR="0" rtl="0" algn="l">
              <a:lnSpc>
                <a:spcPct val="100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Char char="•"/>
            </a:pP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Certifique-se de considerar como a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desintoxicação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digital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não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se trata apenas de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tempo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de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tela. De que outra forma 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você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 pode assumir o controle e encontrar equil</a:t>
            </a:r>
            <a:r>
              <a:rPr lang="en-US" sz="2950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í</a:t>
            </a:r>
            <a:r>
              <a:rPr b="0" i="0" lang="en-US" sz="2950" u="none" cap="none" strike="noStrike">
                <a:solidFill>
                  <a:srgbClr val="933634"/>
                </a:solidFill>
                <a:latin typeface="Barlow"/>
                <a:ea typeface="Barlow"/>
                <a:cs typeface="Barlow"/>
                <a:sym typeface="Barlow"/>
              </a:rPr>
              <a:t>brio ?</a:t>
            </a:r>
            <a:br>
              <a:rPr b="0" i="0" lang="en-US" sz="1585" u="none" cap="none" strike="noStrike"/>
            </a:br>
            <a:r>
              <a:rPr b="0" i="0" lang="en-US" sz="1810" u="none" cap="none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1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61000"/>
              </a:lnSpc>
              <a:spcBef>
                <a:spcPts val="998"/>
              </a:spcBef>
              <a:spcAft>
                <a:spcPts val="0"/>
              </a:spcAft>
              <a:buNone/>
            </a:pPr>
            <a:br>
              <a:rPr lang="en-US" sz="1485"/>
            </a:br>
            <a:br>
              <a:rPr lang="en-US" sz="1485"/>
            </a:br>
            <a:br>
              <a:rPr lang="en-US" sz="1485"/>
            </a:br>
            <a:br>
              <a:rPr lang="en-US" sz="1485"/>
            </a:br>
            <a:br>
              <a:rPr lang="en-US" sz="1485"/>
            </a:br>
            <a:br>
              <a:rPr lang="en-US" sz="1485"/>
            </a:br>
            <a:br>
              <a:rPr lang="en-US" sz="1485"/>
            </a:br>
            <a:endParaRPr b="0" sz="181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61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t/>
            </a:r>
            <a:endParaRPr b="0" sz="1810" strike="noStrike">
              <a:latin typeface="Arial"/>
              <a:ea typeface="Arial"/>
              <a:cs typeface="Arial"/>
              <a:sym typeface="Arial"/>
            </a:endParaRPr>
          </a:p>
          <a:p>
            <a:pPr indent="-317047" lvl="1" marL="406800" marR="0" rtl="0" algn="l">
              <a:lnSpc>
                <a:spcPct val="61000"/>
              </a:lnSpc>
              <a:spcBef>
                <a:spcPts val="998"/>
              </a:spcBef>
              <a:spcAft>
                <a:spcPts val="0"/>
              </a:spcAft>
              <a:buClr>
                <a:srgbClr val="000000"/>
              </a:buClr>
              <a:buSzPts val="585"/>
              <a:buFont typeface="Arial"/>
              <a:buChar char="•"/>
            </a:pPr>
            <a:br>
              <a:rPr b="0" i="0" lang="en-US" sz="1485" u="none" cap="none" strike="noStrike"/>
            </a:br>
            <a:r>
              <a:rPr b="0" i="0" lang="en-US" sz="1810" u="none" cap="none" strike="noStrike"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81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0" y="196920"/>
            <a:ext cx="1418760" cy="121896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5"/>
          <p:cNvSpPr txBox="1"/>
          <p:nvPr/>
        </p:nvSpPr>
        <p:spPr>
          <a:xfrm>
            <a:off x="5968800" y="3352680"/>
            <a:ext cx="254880" cy="42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5"/>
          <p:cNvSpPr txBox="1"/>
          <p:nvPr/>
        </p:nvSpPr>
        <p:spPr>
          <a:xfrm>
            <a:off x="6148800" y="3551040"/>
            <a:ext cx="77040" cy="45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6"/>
          <p:cNvSpPr txBox="1"/>
          <p:nvPr/>
        </p:nvSpPr>
        <p:spPr>
          <a:xfrm>
            <a:off x="838080" y="365040"/>
            <a:ext cx="1051560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4400" strike="noStrike">
                <a:solidFill>
                  <a:srgbClr val="385623"/>
                </a:solidFill>
                <a:latin typeface="Barlow Black"/>
                <a:ea typeface="Barlow Black"/>
                <a:cs typeface="Barlow Black"/>
                <a:sym typeface="Barlow Black"/>
              </a:rPr>
              <a:t>APRENDIZADOS...</a:t>
            </a:r>
            <a:endParaRPr b="0" sz="4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46"/>
          <p:cNvSpPr txBox="1"/>
          <p:nvPr/>
        </p:nvSpPr>
        <p:spPr>
          <a:xfrm>
            <a:off x="838080" y="1825560"/>
            <a:ext cx="10515600" cy="43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12600" marR="0" rtl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Definição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do que “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desintoxicação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digital” significa para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nós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228600" lvl="0" marL="126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Reflexão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sobre nossos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hábitos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tecnológicos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228600" lvl="0" marL="126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Olhar sobre algumas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áreas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onde podemos nos desintoxicar! [privacidade, seguran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ç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a, bem estar,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desinformação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, minimalismo]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-228600" lvl="0" marL="12600" marR="0" rtl="0" algn="l">
              <a:lnSpc>
                <a:spcPct val="81000"/>
              </a:lnSpc>
              <a:spcBef>
                <a:spcPts val="998"/>
              </a:spcBef>
              <a:spcAft>
                <a:spcPts val="0"/>
              </a:spcAft>
              <a:buClr>
                <a:srgbClr val="385623"/>
              </a:buClr>
              <a:buSzPts val="3600"/>
              <a:buFont typeface="Arial"/>
              <a:buChar char="•"/>
            </a:pP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Início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do plano de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ação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de </a:t>
            </a:r>
            <a:r>
              <a:rPr lang="en-US" sz="3600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desintoxicação</a:t>
            </a:r>
            <a:r>
              <a:rPr b="0" lang="en-US" sz="3600" strike="noStrike">
                <a:solidFill>
                  <a:srgbClr val="385623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b="0" sz="3600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1000"/>
              </a:lnSpc>
              <a:spcBef>
                <a:spcPts val="1001"/>
              </a:spcBef>
              <a:spcAft>
                <a:spcPts val="0"/>
              </a:spcAft>
              <a:buNone/>
            </a:pPr>
            <a:br>
              <a:rPr lang="en-US" sz="1800"/>
            </a:br>
            <a:br>
              <a:rPr lang="en-US" sz="1800"/>
            </a:br>
            <a:br>
              <a:rPr lang="en-US" sz="1800"/>
            </a:br>
            <a:endParaRPr b="0" sz="36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0" y="196920"/>
            <a:ext cx="1418760" cy="1218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47"/>
          <p:cNvPicPr preferRelativeResize="0"/>
          <p:nvPr/>
        </p:nvPicPr>
        <p:blipFill rotWithShape="1">
          <a:blip r:embed="rId3">
            <a:alphaModFix/>
          </a:blip>
          <a:srcRect b="4989" l="0" r="12908" t="0"/>
          <a:stretch/>
        </p:blipFill>
        <p:spPr>
          <a:xfrm>
            <a:off x="0" y="0"/>
            <a:ext cx="13129200" cy="81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7"/>
          <p:cNvSpPr txBox="1"/>
          <p:nvPr/>
        </p:nvSpPr>
        <p:spPr>
          <a:xfrm>
            <a:off x="49320" y="2700000"/>
            <a:ext cx="6610680" cy="25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7800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OBRIGADO!</a:t>
            </a:r>
            <a:endParaRPr b="0" sz="78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400" y="230040"/>
            <a:ext cx="1776240" cy="1444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