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</p:sldIdLst>
  <p:sldSz cy="6858000" cx="12193575"/>
  <p:notesSz cx="6858000" cy="12193575"/>
  <p:embeddedFontLst>
    <p:embeddedFont>
      <p:font typeface="Barlow"/>
      <p:regular r:id="rId52"/>
      <p:bold r:id="rId53"/>
      <p:italic r:id="rId54"/>
      <p:boldItalic r:id="rId55"/>
    </p:embeddedFont>
    <p:embeddedFont>
      <p:font typeface="Barlow Black"/>
      <p:bold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font" Target="fonts/Barlow-bold.fntdata"/><Relationship Id="rId52" Type="http://schemas.openxmlformats.org/officeDocument/2006/relationships/font" Target="fonts/Barlow-regular.fntdata"/><Relationship Id="rId11" Type="http://schemas.openxmlformats.org/officeDocument/2006/relationships/slide" Target="slides/slide7.xml"/><Relationship Id="rId55" Type="http://schemas.openxmlformats.org/officeDocument/2006/relationships/font" Target="fonts/Barlow-boldItalic.fntdata"/><Relationship Id="rId10" Type="http://schemas.openxmlformats.org/officeDocument/2006/relationships/slide" Target="slides/slide6.xml"/><Relationship Id="rId54" Type="http://schemas.openxmlformats.org/officeDocument/2006/relationships/font" Target="fonts/Barlow-italic.fntdata"/><Relationship Id="rId13" Type="http://schemas.openxmlformats.org/officeDocument/2006/relationships/slide" Target="slides/slide9.xml"/><Relationship Id="rId57" Type="http://schemas.openxmlformats.org/officeDocument/2006/relationships/font" Target="fonts/BarlowBlack-boldItalic.fntdata"/><Relationship Id="rId12" Type="http://schemas.openxmlformats.org/officeDocument/2006/relationships/slide" Target="slides/slide8.xml"/><Relationship Id="rId56" Type="http://schemas.openxmlformats.org/officeDocument/2006/relationships/font" Target="fonts/BarlowBlack-bold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2" type="hdr"/>
          </p:nvPr>
        </p:nvSpPr>
        <p:spPr>
          <a:xfrm>
            <a:off x="0" y="0"/>
            <a:ext cx="5115600" cy="33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 txBox="1"/>
          <p:nvPr>
            <p:ph idx="10" type="dt"/>
          </p:nvPr>
        </p:nvSpPr>
        <p:spPr>
          <a:xfrm>
            <a:off x="6670800" y="0"/>
            <a:ext cx="5115600" cy="33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" name="Google Shape;6;n"/>
          <p:cNvSpPr txBox="1"/>
          <p:nvPr>
            <p:ph idx="11" type="ftr"/>
          </p:nvPr>
        </p:nvSpPr>
        <p:spPr>
          <a:xfrm>
            <a:off x="0" y="6296400"/>
            <a:ext cx="5115600" cy="3315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2" type="sldNum"/>
          </p:nvPr>
        </p:nvSpPr>
        <p:spPr>
          <a:xfrm>
            <a:off x="6670800" y="6296400"/>
            <a:ext cx="3841200" cy="3315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n"/>
          <p:cNvSpPr/>
          <p:nvPr>
            <p:ph idx="3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2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3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4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5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6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7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9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0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2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3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4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5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6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7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7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8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9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0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0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1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2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2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3:notes"/>
          <p:cNvSpPr txBox="1"/>
          <p:nvPr/>
        </p:nvSpPr>
        <p:spPr>
          <a:xfrm>
            <a:off x="1069200" y="2728080"/>
            <a:ext cx="855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639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Show fingers 1-7 of what you think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3:notes"/>
          <p:cNvSpPr txBox="1"/>
          <p:nvPr/>
        </p:nvSpPr>
        <p:spPr>
          <a:xfrm>
            <a:off x="6055200" y="5385600"/>
            <a:ext cx="4629600" cy="2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3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3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4:notes"/>
          <p:cNvSpPr txBox="1"/>
          <p:nvPr/>
        </p:nvSpPr>
        <p:spPr>
          <a:xfrm>
            <a:off x="1069200" y="2728080"/>
            <a:ext cx="855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639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Take a moment to look at the image and try to identify which capital city this is.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4:notes"/>
          <p:cNvSpPr txBox="1"/>
          <p:nvPr/>
        </p:nvSpPr>
        <p:spPr>
          <a:xfrm>
            <a:off x="6055200" y="5385600"/>
            <a:ext cx="4629600" cy="2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4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4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5:notes"/>
          <p:cNvSpPr txBox="1"/>
          <p:nvPr/>
        </p:nvSpPr>
        <p:spPr>
          <a:xfrm>
            <a:off x="1069200" y="2728080"/>
            <a:ext cx="855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639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Take a moment to look at the image and try to identify which capital city this is.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5:notes"/>
          <p:cNvSpPr txBox="1"/>
          <p:nvPr/>
        </p:nvSpPr>
        <p:spPr>
          <a:xfrm>
            <a:off x="6055200" y="5385600"/>
            <a:ext cx="4629600" cy="2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5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5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6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6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7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7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8:notes"/>
          <p:cNvSpPr txBox="1"/>
          <p:nvPr/>
        </p:nvSpPr>
        <p:spPr>
          <a:xfrm>
            <a:off x="1069200" y="2728080"/>
            <a:ext cx="855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639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Arc de Triomph, Yellow vests, Weather 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8:notes"/>
          <p:cNvSpPr txBox="1"/>
          <p:nvPr/>
        </p:nvSpPr>
        <p:spPr>
          <a:xfrm>
            <a:off x="6055200" y="5385600"/>
            <a:ext cx="4629600" cy="2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8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8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9:notes"/>
          <p:cNvSpPr txBox="1"/>
          <p:nvPr/>
        </p:nvSpPr>
        <p:spPr>
          <a:xfrm>
            <a:off x="1069200" y="2728080"/>
            <a:ext cx="855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639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Arc de Triomph, Yellow vests, Weather 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29:notes"/>
          <p:cNvSpPr txBox="1"/>
          <p:nvPr/>
        </p:nvSpPr>
        <p:spPr>
          <a:xfrm>
            <a:off x="6055200" y="5385600"/>
            <a:ext cx="4629600" cy="2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9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9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0:notes"/>
          <p:cNvSpPr txBox="1"/>
          <p:nvPr/>
        </p:nvSpPr>
        <p:spPr>
          <a:xfrm>
            <a:off x="1069200" y="2728080"/>
            <a:ext cx="855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639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Show fingers 1-7 of what you think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30:notes"/>
          <p:cNvSpPr txBox="1"/>
          <p:nvPr/>
        </p:nvSpPr>
        <p:spPr>
          <a:xfrm>
            <a:off x="6055200" y="5385600"/>
            <a:ext cx="4629600" cy="2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0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30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1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1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2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32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3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3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4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4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5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5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6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6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7:notes"/>
          <p:cNvSpPr txBox="1"/>
          <p:nvPr/>
        </p:nvSpPr>
        <p:spPr>
          <a:xfrm>
            <a:off x="1069200" y="2728080"/>
            <a:ext cx="855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639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Everyone is victim to misinformation. You may already see people sharing false information. 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37:notes"/>
          <p:cNvSpPr txBox="1"/>
          <p:nvPr/>
        </p:nvSpPr>
        <p:spPr>
          <a:xfrm>
            <a:off x="6055200" y="5385600"/>
            <a:ext cx="4629600" cy="2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7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7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8:notes"/>
          <p:cNvSpPr txBox="1"/>
          <p:nvPr/>
        </p:nvSpPr>
        <p:spPr>
          <a:xfrm>
            <a:off x="1069200" y="2728080"/>
            <a:ext cx="855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639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Psychological literature shows that we're more likely to become more defensive if someone tells us that we're wrong. </a:t>
            </a:r>
            <a:br>
              <a:rPr lang="en-US" sz="1800"/>
            </a:b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So don't make people feel bad. </a:t>
            </a:r>
            <a:br>
              <a:rPr lang="en-US" sz="1800"/>
            </a:b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Use empathatic language. Let people know that it's not their fault. Use 'we' rather than 'you'. </a:t>
            </a:r>
            <a:br>
              <a:rPr lang="en-US" sz="1800"/>
            </a:b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38:notes"/>
          <p:cNvSpPr txBox="1"/>
          <p:nvPr/>
        </p:nvSpPr>
        <p:spPr>
          <a:xfrm>
            <a:off x="6055200" y="5385600"/>
            <a:ext cx="4629600" cy="2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38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8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9:notes"/>
          <p:cNvSpPr txBox="1"/>
          <p:nvPr/>
        </p:nvSpPr>
        <p:spPr>
          <a:xfrm>
            <a:off x="1069200" y="2728080"/>
            <a:ext cx="855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639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Psychological literature shows that we're more likely to become more defensive if someone tells us that we're wrong. </a:t>
            </a:r>
            <a:br>
              <a:rPr lang="en-US" sz="1800"/>
            </a:b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So don't make people feel bad. </a:t>
            </a:r>
            <a:br>
              <a:rPr lang="en-US" sz="1800"/>
            </a:b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Use empathatic language. Let people know that it's not their fault. Use 'we' rather than 'you'. </a:t>
            </a:r>
            <a:br>
              <a:rPr lang="en-US" sz="1800"/>
            </a:b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39:notes"/>
          <p:cNvSpPr txBox="1"/>
          <p:nvPr/>
        </p:nvSpPr>
        <p:spPr>
          <a:xfrm>
            <a:off x="6055200" y="5385600"/>
            <a:ext cx="4629600" cy="2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39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39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0:notes"/>
          <p:cNvSpPr txBox="1"/>
          <p:nvPr/>
        </p:nvSpPr>
        <p:spPr>
          <a:xfrm>
            <a:off x="1069200" y="2728080"/>
            <a:ext cx="855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639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Psychological literature shows that we're more likely to become more defensive if someone tells us that we're wrong. </a:t>
            </a:r>
            <a:br>
              <a:rPr lang="en-US" sz="1800"/>
            </a:b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So don't make people feel bad. </a:t>
            </a:r>
            <a:br>
              <a:rPr lang="en-US" sz="1800"/>
            </a:b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Use empathatic language. Let people know that it's not their fault. Use 'we' rather than 'you'. </a:t>
            </a:r>
            <a:br>
              <a:rPr lang="en-US" sz="1800"/>
            </a:b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40:notes"/>
          <p:cNvSpPr txBox="1"/>
          <p:nvPr/>
        </p:nvSpPr>
        <p:spPr>
          <a:xfrm>
            <a:off x="6055200" y="5385600"/>
            <a:ext cx="4629600" cy="2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0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0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1:notes"/>
          <p:cNvSpPr txBox="1"/>
          <p:nvPr/>
        </p:nvSpPr>
        <p:spPr>
          <a:xfrm>
            <a:off x="1069200" y="2728080"/>
            <a:ext cx="855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15639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Psychological literature shows that we're more likely to become more defensive if someone tells us that we're wrong. </a:t>
            </a:r>
            <a:br>
              <a:rPr lang="en-US" sz="1800"/>
            </a:b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So don't make people feel bad. </a:t>
            </a:r>
            <a:br>
              <a:rPr lang="en-US" sz="1800"/>
            </a:br>
            <a:r>
              <a:rPr b="0" lang="en-US" sz="2000" strike="noStrike">
                <a:latin typeface="Arial"/>
                <a:ea typeface="Arial"/>
                <a:cs typeface="Arial"/>
                <a:sym typeface="Arial"/>
              </a:rPr>
              <a:t>Use empathatic language. Let people know that it's not their fault. Use 'we' rather than 'you'. </a:t>
            </a:r>
            <a:br>
              <a:rPr lang="en-US" sz="1800"/>
            </a:b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41:notes"/>
          <p:cNvSpPr txBox="1"/>
          <p:nvPr/>
        </p:nvSpPr>
        <p:spPr>
          <a:xfrm>
            <a:off x="6055200" y="5385600"/>
            <a:ext cx="4629600" cy="2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1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1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2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2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3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43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4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44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5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45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6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6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1d897865d4_0_0:notes"/>
          <p:cNvSpPr txBox="1"/>
          <p:nvPr>
            <p:ph idx="1" type="body"/>
          </p:nvPr>
        </p:nvSpPr>
        <p:spPr>
          <a:xfrm>
            <a:off x="5616000" y="1224000"/>
            <a:ext cx="4896000" cy="3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g11d897865d4_0_0:notes"/>
          <p:cNvSpPr/>
          <p:nvPr>
            <p:ph idx="2" type="sldImg"/>
          </p:nvPr>
        </p:nvSpPr>
        <p:spPr>
          <a:xfrm>
            <a:off x="0" y="1284120"/>
            <a:ext cx="6857700" cy="385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body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subTitle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74088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515160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idx="1" type="subTitle"/>
          </p:nvPr>
        </p:nvSpPr>
        <p:spPr>
          <a:xfrm>
            <a:off x="740880" y="627480"/>
            <a:ext cx="8607600" cy="58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2" type="body"/>
          </p:nvPr>
        </p:nvSpPr>
        <p:spPr>
          <a:xfrm>
            <a:off x="515160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3" type="body"/>
          </p:nvPr>
        </p:nvSpPr>
        <p:spPr>
          <a:xfrm>
            <a:off x="74088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" type="body"/>
          </p:nvPr>
        </p:nvSpPr>
        <p:spPr>
          <a:xfrm>
            <a:off x="74088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3" type="body"/>
          </p:nvPr>
        </p:nvSpPr>
        <p:spPr>
          <a:xfrm>
            <a:off x="515160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3" type="body"/>
          </p:nvPr>
        </p:nvSpPr>
        <p:spPr>
          <a:xfrm>
            <a:off x="740880" y="458964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740880" y="210168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2" type="body"/>
          </p:nvPr>
        </p:nvSpPr>
        <p:spPr>
          <a:xfrm>
            <a:off x="740880" y="458964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3" type="body"/>
          </p:nvPr>
        </p:nvSpPr>
        <p:spPr>
          <a:xfrm>
            <a:off x="74088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4" type="body"/>
          </p:nvPr>
        </p:nvSpPr>
        <p:spPr>
          <a:xfrm>
            <a:off x="515160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74088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2" type="body"/>
          </p:nvPr>
        </p:nvSpPr>
        <p:spPr>
          <a:xfrm>
            <a:off x="365112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3" type="body"/>
          </p:nvPr>
        </p:nvSpPr>
        <p:spPr>
          <a:xfrm>
            <a:off x="656136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4" type="body"/>
          </p:nvPr>
        </p:nvSpPr>
        <p:spPr>
          <a:xfrm>
            <a:off x="74088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5" type="body"/>
          </p:nvPr>
        </p:nvSpPr>
        <p:spPr>
          <a:xfrm>
            <a:off x="365112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6" type="body"/>
          </p:nvPr>
        </p:nvSpPr>
        <p:spPr>
          <a:xfrm>
            <a:off x="656136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5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Relationship Id="rId4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Relationship Id="rId4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Relationship Id="rId4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Relationship Id="rId4" Type="http://schemas.openxmlformats.org/officeDocument/2006/relationships/image" Target="../media/image3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g"/><Relationship Id="rId4" Type="http://schemas.openxmlformats.org/officeDocument/2006/relationships/image" Target="../media/image2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jpg"/><Relationship Id="rId4" Type="http://schemas.openxmlformats.org/officeDocument/2006/relationships/image" Target="../media/image3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jpg"/><Relationship Id="rId4" Type="http://schemas.openxmlformats.org/officeDocument/2006/relationships/image" Target="../media/image3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jpg"/><Relationship Id="rId4" Type="http://schemas.openxmlformats.org/officeDocument/2006/relationships/image" Target="../media/image3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8.jpg"/><Relationship Id="rId4" Type="http://schemas.openxmlformats.org/officeDocument/2006/relationships/image" Target="../media/image3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0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3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jpg"/><Relationship Id="rId4" Type="http://schemas.openxmlformats.org/officeDocument/2006/relationships/image" Target="../media/image4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9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6.jpg"/><Relationship Id="rId4" Type="http://schemas.openxmlformats.org/officeDocument/2006/relationships/image" Target="../media/image48.png"/><Relationship Id="rId5" Type="http://schemas.openxmlformats.org/officeDocument/2006/relationships/image" Target="../media/image53.png"/><Relationship Id="rId6" Type="http://schemas.openxmlformats.org/officeDocument/2006/relationships/image" Target="../media/image5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7.jpg"/><Relationship Id="rId4" Type="http://schemas.openxmlformats.org/officeDocument/2006/relationships/image" Target="../media/image6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5.jpg"/><Relationship Id="rId4" Type="http://schemas.openxmlformats.org/officeDocument/2006/relationships/image" Target="../media/image54.jpg"/><Relationship Id="rId5" Type="http://schemas.openxmlformats.org/officeDocument/2006/relationships/image" Target="../media/image55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6.jpg"/><Relationship Id="rId4" Type="http://schemas.openxmlformats.org/officeDocument/2006/relationships/image" Target="../media/image5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7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7.jpg"/><Relationship Id="rId4" Type="http://schemas.openxmlformats.org/officeDocument/2006/relationships/image" Target="../media/image59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6.jpg"/><Relationship Id="rId4" Type="http://schemas.openxmlformats.org/officeDocument/2006/relationships/image" Target="../media/image6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0.jpg"/><Relationship Id="rId4" Type="http://schemas.openxmlformats.org/officeDocument/2006/relationships/image" Target="../media/image60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3.jpg"/><Relationship Id="rId4" Type="http://schemas.openxmlformats.org/officeDocument/2006/relationships/image" Target="../media/image57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8.jpg"/><Relationship Id="rId4" Type="http://schemas.openxmlformats.org/officeDocument/2006/relationships/image" Target="../media/image66.png"/></Relationships>
</file>

<file path=ppt/slides/_rels/slide46.xml.rels><?xml version="1.0" encoding="UTF-8" standalone="yes"?><Relationships xmlns="http://schemas.openxmlformats.org/package/2006/relationships"><Relationship Id="rId11" Type="http://schemas.openxmlformats.org/officeDocument/2006/relationships/hyperlink" Target="https://twitter.com/Sector035" TargetMode="External"/><Relationship Id="rId10" Type="http://schemas.openxmlformats.org/officeDocument/2006/relationships/hyperlink" Target="https://twitter.com/quiztime" TargetMode="External"/><Relationship Id="rId13" Type="http://schemas.openxmlformats.org/officeDocument/2006/relationships/hyperlink" Target="https://twitter.com/trbrtc" TargetMode="External"/><Relationship Id="rId12" Type="http://schemas.openxmlformats.org/officeDocument/2006/relationships/hyperlink" Target="https://twitter.com/PaulMyersBBC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kit.exposingtheinvisible.org" TargetMode="External"/><Relationship Id="rId4" Type="http://schemas.openxmlformats.org/officeDocument/2006/relationships/hyperlink" Target="https://kit.exposingtheinvisible.org" TargetMode="External"/><Relationship Id="rId9" Type="http://schemas.openxmlformats.org/officeDocument/2006/relationships/hyperlink" Target="https://twitter.com/bellingcat" TargetMode="External"/><Relationship Id="rId15" Type="http://schemas.openxmlformats.org/officeDocument/2006/relationships/hyperlink" Target="https://www.climatechangecommunication.org/wp-content/uploads/2020/10/DebunkingHandbook2020.pdf" TargetMode="External"/><Relationship Id="rId14" Type="http://schemas.openxmlformats.org/officeDocument/2006/relationships/hyperlink" Target="https://twitter.com/osintpodcast" TargetMode="External"/><Relationship Id="rId17" Type="http://schemas.openxmlformats.org/officeDocument/2006/relationships/image" Target="../media/image61.jpg"/><Relationship Id="rId16" Type="http://schemas.openxmlformats.org/officeDocument/2006/relationships/hyperlink" Target="https://mediamanipulation.org/" TargetMode="External"/><Relationship Id="rId5" Type="http://schemas.openxmlformats.org/officeDocument/2006/relationships/hyperlink" Target="https://firstdraftnews.org/training/" TargetMode="External"/><Relationship Id="rId6" Type="http://schemas.openxmlformats.org/officeDocument/2006/relationships/hyperlink" Target="https://educheckmap.factcheckingday.com/" TargetMode="External"/><Relationship Id="rId7" Type="http://schemas.openxmlformats.org/officeDocument/2006/relationships/hyperlink" Target="https://eufactcheck.eu/" TargetMode="External"/><Relationship Id="rId8" Type="http://schemas.openxmlformats.org/officeDocument/2006/relationships/hyperlink" Target="https://fullfact.org/" TargetMode="External"/></Relationships>
</file>

<file path=ppt/slides/_rels/slide47.xml.rels><?xml version="1.0" encoding="UTF-8" standalone="yes"?><Relationships xmlns="http://schemas.openxmlformats.org/package/2006/relationships"><Relationship Id="rId11" Type="http://schemas.openxmlformats.org/officeDocument/2006/relationships/hyperlink" Target="https://apublica.org/checagem/" TargetMode="External"/><Relationship Id="rId10" Type="http://schemas.openxmlformats.org/officeDocument/2006/relationships/hyperlink" Target="https://noticias.uol.com.br/confere/" TargetMode="External"/><Relationship Id="rId13" Type="http://schemas.openxmlformats.org/officeDocument/2006/relationships/image" Target="../media/image61.jpg"/><Relationship Id="rId12" Type="http://schemas.openxmlformats.org/officeDocument/2006/relationships/hyperlink" Target="https://politica.estadao.com.br/blogs/estadao-verifica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hyperlink" Target="https://piaui.folha.uol.com.br/lupa/" TargetMode="External"/><Relationship Id="rId4" Type="http://schemas.openxmlformats.org/officeDocument/2006/relationships/hyperlink" Target="https://g1.globo.com/fato-ou-fake/" TargetMode="External"/><Relationship Id="rId9" Type="http://schemas.openxmlformats.org/officeDocument/2006/relationships/hyperlink" Target="https://projetocomprova.com.br/" TargetMode="External"/><Relationship Id="rId5" Type="http://schemas.openxmlformats.org/officeDocument/2006/relationships/hyperlink" Target="https://www.aosfatos.org/" TargetMode="External"/><Relationship Id="rId6" Type="http://schemas.openxmlformats.org/officeDocument/2006/relationships/hyperlink" Target="https://www.e-farsas.com/" TargetMode="External"/><Relationship Id="rId7" Type="http://schemas.openxmlformats.org/officeDocument/2006/relationships/hyperlink" Target="https://www.cnj.jus.br/programas-e-acoes/painel-de-checagem-de-fake-news/" TargetMode="External"/><Relationship Id="rId8" Type="http://schemas.openxmlformats.org/officeDocument/2006/relationships/hyperlink" Target="https://www.boato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0" l="2123" r="3180" t="2796"/>
          <a:stretch/>
        </p:blipFill>
        <p:spPr>
          <a:xfrm>
            <a:off x="0" y="0"/>
            <a:ext cx="12276000" cy="699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399600" y="3906000"/>
            <a:ext cx="8449200" cy="2472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6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INFORMA</a:t>
            </a:r>
            <a:r>
              <a:rPr b="1" lang="en-US" sz="96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ÇÃO</a:t>
            </a:r>
            <a:br>
              <a:rPr lang="en-US" sz="1800"/>
            </a:br>
            <a:r>
              <a:rPr b="0" lang="en-US" sz="48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...i</a:t>
            </a:r>
            <a:r>
              <a:rPr lang="en-US" sz="4800">
                <a:solidFill>
                  <a:srgbClr val="595959"/>
                </a:solidFill>
              </a:rPr>
              <a:t>sso </a:t>
            </a:r>
            <a:r>
              <a:rPr lang="en-US" sz="4700">
                <a:solidFill>
                  <a:srgbClr val="595959"/>
                </a:solidFill>
              </a:rPr>
              <a:t>é</a:t>
            </a:r>
            <a:r>
              <a:rPr lang="en-US" sz="4800">
                <a:solidFill>
                  <a:srgbClr val="595959"/>
                </a:solidFill>
              </a:rPr>
              <a:t> complicado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98000" y="77040"/>
            <a:ext cx="909000" cy="74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57200" y="0"/>
            <a:ext cx="2539440" cy="772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/>
        </p:nvSpPr>
        <p:spPr>
          <a:xfrm>
            <a:off x="609480" y="532440"/>
            <a:ext cx="10515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R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EGRAS BÁSICAS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609480" y="1897560"/>
            <a:ext cx="10656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481320" lvl="0" marL="9752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Char char="•"/>
            </a:pP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Silêncio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quando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não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estiver falan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do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481320" lvl="0" marL="975240" marR="0" rtl="0" algn="l">
              <a:lnSpc>
                <a:spcPct val="100000"/>
              </a:lnSpc>
              <a:spcBef>
                <a:spcPts val="899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Char char="•"/>
            </a:pP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Participe</a:t>
            </a:r>
            <a:r>
              <a:rPr b="1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!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481320" lvl="0" marL="975240" marR="0" rtl="0" algn="l">
              <a:lnSpc>
                <a:spcPct val="100000"/>
              </a:lnSpc>
              <a:spcBef>
                <a:spcPts val="899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Fale se tiver algum 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problema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técnico</a:t>
            </a:r>
            <a:r>
              <a:rPr b="1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481320" lvl="0" marL="975240" marR="0" rtl="0" algn="l">
              <a:lnSpc>
                <a:spcPct val="100000"/>
              </a:lnSpc>
              <a:spcBef>
                <a:spcPts val="896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Divirta-se 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:-)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/>
        </p:nvSpPr>
        <p:spPr>
          <a:xfrm>
            <a:off x="595800" y="532440"/>
            <a:ext cx="94212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HOJE NÓS VAMOS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...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609480" y="1897560"/>
            <a:ext cx="10656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481320" lvl="0" marL="9752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Char char="•"/>
            </a:pP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Defin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ir 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Falsa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e 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desinforma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ção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481320" lvl="0" marL="975240" marR="0" rtl="0" algn="l">
              <a:lnSpc>
                <a:spcPct val="100000"/>
              </a:lnSpc>
              <a:spcBef>
                <a:spcPts val="899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Aprender algumas 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técnicas digitais de investiga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ção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481320" lvl="0" marL="975240" marR="0" rtl="0" algn="l">
              <a:lnSpc>
                <a:spcPct val="100000"/>
              </a:lnSpc>
              <a:spcBef>
                <a:spcPts val="899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Char char="•"/>
            </a:pP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Identif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icar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1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m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é</a:t>
            </a:r>
            <a:r>
              <a:rPr b="1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todos para interromper a propaga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ção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da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ção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enganosa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/>
          <p:nvPr/>
        </p:nvSpPr>
        <p:spPr>
          <a:xfrm>
            <a:off x="6346800" y="443520"/>
            <a:ext cx="5659200" cy="45504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 txBox="1"/>
          <p:nvPr/>
        </p:nvSpPr>
        <p:spPr>
          <a:xfrm>
            <a:off x="552250" y="536300"/>
            <a:ext cx="105156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OLH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E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PARA SEU </a:t>
            </a:r>
            <a:endParaRPr b="1" sz="6000" strike="noStrike">
              <a:solidFill>
                <a:srgbClr val="595959"/>
              </a:solidFill>
              <a:latin typeface="Barlow Black"/>
              <a:ea typeface="Barlow Black"/>
              <a:cs typeface="Barlow Black"/>
              <a:sym typeface="Barlow Black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INTERIOR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552240" y="1992960"/>
            <a:ext cx="6314400" cy="1947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595959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320" lvl="0" marL="9752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Como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está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o seu clima hoje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?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/>
          <p:nvPr/>
        </p:nvSpPr>
        <p:spPr>
          <a:xfrm>
            <a:off x="4030300" y="3270600"/>
            <a:ext cx="3623100" cy="2986200"/>
          </a:xfrm>
          <a:prstGeom prst="wedgeEllipseCallout">
            <a:avLst>
              <a:gd fmla="val 80735" name="adj1"/>
              <a:gd fmla="val -23962" name="adj2"/>
            </a:avLst>
          </a:prstGeom>
          <a:solidFill>
            <a:srgbClr val="72B5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4428000" y="3636000"/>
            <a:ext cx="288288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</a:t>
            </a: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i, eu sou Bia e me sinto como um dia ensolarado.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5968800" y="3352680"/>
            <a:ext cx="254880" cy="42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B5A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/>
        </p:nvSpPr>
        <p:spPr>
          <a:xfrm>
            <a:off x="552240" y="608640"/>
            <a:ext cx="10515600" cy="3477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PARTE 1: </a:t>
            </a:r>
            <a:br>
              <a:rPr lang="en-US" sz="1800"/>
            </a:br>
            <a:r>
              <a:rPr b="1" lang="en-US" sz="60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POR QUE TÃO</a:t>
            </a:r>
            <a:r>
              <a:rPr b="1" lang="en-US" sz="60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COMPLICADO? </a:t>
            </a:r>
            <a:br>
              <a:rPr lang="en-US" sz="1800"/>
            </a:br>
            <a:br>
              <a:rPr lang="en-US" sz="1800"/>
            </a:b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15600" y="2093400"/>
            <a:ext cx="2867400" cy="255924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8468400" y="1046880"/>
            <a:ext cx="3362700" cy="24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 forma como 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consum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imos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informa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o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7797600" y="4032000"/>
            <a:ext cx="3544500" cy="18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4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 forma como somos alimentados com informa</a:t>
            </a:r>
            <a:r>
              <a:rPr lang="en-US" sz="34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</a:t>
            </a:r>
            <a:r>
              <a:rPr lang="en-US" sz="34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o</a:t>
            </a:r>
            <a:endParaRPr b="0" sz="3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1117080" y="4302000"/>
            <a:ext cx="3342960" cy="1839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Quantidade de 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informação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9"/>
          <p:cNvSpPr txBox="1"/>
          <p:nvPr/>
        </p:nvSpPr>
        <p:spPr>
          <a:xfrm>
            <a:off x="552240" y="532440"/>
            <a:ext cx="10515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A </a:t>
            </a:r>
            <a:br>
              <a:rPr lang="en-US" sz="1800"/>
            </a:b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INTERNET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" name="Google Shape;108;p19"/>
          <p:cNvCxnSpPr/>
          <p:nvPr/>
        </p:nvCxnSpPr>
        <p:spPr>
          <a:xfrm flipH="1" rot="10800000">
            <a:off x="6480000" y="1512000"/>
            <a:ext cx="2232000" cy="1224000"/>
          </a:xfrm>
          <a:prstGeom prst="straightConnector1">
            <a:avLst/>
          </a:prstGeom>
          <a:noFill/>
          <a:ln cap="flat" cmpd="sng" w="12600">
            <a:solidFill>
              <a:srgbClr val="11111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9" name="Google Shape;109;p19"/>
          <p:cNvCxnSpPr/>
          <p:nvPr/>
        </p:nvCxnSpPr>
        <p:spPr>
          <a:xfrm flipH="1">
            <a:off x="3600000" y="3312000"/>
            <a:ext cx="1008000" cy="990000"/>
          </a:xfrm>
          <a:prstGeom prst="straightConnector1">
            <a:avLst/>
          </a:prstGeom>
          <a:noFill/>
          <a:ln cap="flat" cmpd="sng" w="12600">
            <a:solidFill>
              <a:srgbClr val="11111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0" name="Google Shape;110;p19"/>
          <p:cNvCxnSpPr/>
          <p:nvPr/>
        </p:nvCxnSpPr>
        <p:spPr>
          <a:xfrm>
            <a:off x="6696000" y="3672000"/>
            <a:ext cx="1368000" cy="648000"/>
          </a:xfrm>
          <a:prstGeom prst="straightConnector1">
            <a:avLst/>
          </a:prstGeom>
          <a:noFill/>
          <a:ln cap="flat" cmpd="sng" w="12600">
            <a:solidFill>
              <a:srgbClr val="11111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/>
          <p:nvPr/>
        </p:nvSpPr>
        <p:spPr>
          <a:xfrm>
            <a:off x="3616544" y="853195"/>
            <a:ext cx="5061600" cy="5025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QUEST</a:t>
            </a:r>
            <a:r>
              <a:rPr b="1" lang="en-US" sz="3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Ã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 QUIZ</a:t>
            </a: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!</a:t>
            </a:r>
            <a:br>
              <a:rPr lang="en-US" sz="1800"/>
            </a:b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b="0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consegue </a:t>
            </a: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adivinhar</a:t>
            </a: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quantas coisas </a:t>
            </a: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são</a:t>
            </a: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pesquisadas no </a:t>
            </a:r>
            <a:r>
              <a:rPr b="0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Google </a:t>
            </a: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todos os dias</a:t>
            </a:r>
            <a:r>
              <a:rPr b="0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/>
          <p:nvPr/>
        </p:nvSpPr>
        <p:spPr>
          <a:xfrm>
            <a:off x="3582720" y="863280"/>
            <a:ext cx="5079600" cy="49644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Barlow Black"/>
                <a:ea typeface="Barlow Black"/>
                <a:cs typeface="Barlow Black"/>
                <a:sym typeface="Barlow Black"/>
              </a:rPr>
              <a:t>QUESTÃO QUIZ!</a:t>
            </a:r>
            <a:br>
              <a:rPr lang="en-US" sz="1800">
                <a:solidFill>
                  <a:schemeClr val="dk1"/>
                </a:solidFill>
              </a:rPr>
            </a:br>
            <a:r>
              <a:rPr lang="en-US" sz="3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Você consegue adivinhar quantas coisas são pesquisadas no Google todos os dias?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1"/>
          <p:cNvSpPr/>
          <p:nvPr/>
        </p:nvSpPr>
        <p:spPr>
          <a:xfrm rot="-955378">
            <a:off x="1598999" y="2091103"/>
            <a:ext cx="3684052" cy="3228248"/>
          </a:xfrm>
          <a:prstGeom prst="ellipse">
            <a:avLst/>
          </a:prstGeom>
          <a:solidFill>
            <a:srgbClr val="72B5A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RESPOSTA</a:t>
            </a: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:</a:t>
            </a:r>
            <a:br>
              <a:rPr lang="en-US" sz="1800"/>
            </a:b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3.5 Bil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hões</a:t>
            </a: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!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2"/>
          <p:cNvSpPr txBox="1"/>
          <p:nvPr/>
        </p:nvSpPr>
        <p:spPr>
          <a:xfrm>
            <a:off x="8035200" y="1652040"/>
            <a:ext cx="3105720" cy="21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 I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nformação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não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é sempre neutra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2"/>
          <p:cNvSpPr txBox="1"/>
          <p:nvPr/>
        </p:nvSpPr>
        <p:spPr>
          <a:xfrm>
            <a:off x="1117080" y="4302000"/>
            <a:ext cx="3342960" cy="1839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O mundo é um grande gerador de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conteúdo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2"/>
          <p:cNvSpPr txBox="1"/>
          <p:nvPr/>
        </p:nvSpPr>
        <p:spPr>
          <a:xfrm>
            <a:off x="552240" y="532440"/>
            <a:ext cx="58464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SOCIE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DADE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5200" y="2034360"/>
            <a:ext cx="2509560" cy="25095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22"/>
          <p:cNvCxnSpPr/>
          <p:nvPr/>
        </p:nvCxnSpPr>
        <p:spPr>
          <a:xfrm flipH="1" rot="10800000">
            <a:off x="6696000" y="2016000"/>
            <a:ext cx="1584000" cy="648000"/>
          </a:xfrm>
          <a:prstGeom prst="straightConnector1">
            <a:avLst/>
          </a:prstGeom>
          <a:noFill/>
          <a:ln cap="flat" cmpd="sng" w="12600">
            <a:solidFill>
              <a:srgbClr val="3465A4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34" name="Google Shape;134;p22"/>
          <p:cNvCxnSpPr/>
          <p:nvPr/>
        </p:nvCxnSpPr>
        <p:spPr>
          <a:xfrm flipH="1">
            <a:off x="3456000" y="3528000"/>
            <a:ext cx="1296000" cy="864000"/>
          </a:xfrm>
          <a:prstGeom prst="straightConnector1">
            <a:avLst/>
          </a:prstGeom>
          <a:noFill/>
          <a:ln cap="flat" cmpd="sng" w="12600">
            <a:solidFill>
              <a:srgbClr val="3465A4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 txBox="1"/>
          <p:nvPr/>
        </p:nvSpPr>
        <p:spPr>
          <a:xfrm>
            <a:off x="8107200" y="723960"/>
            <a:ext cx="3426840" cy="26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Nosso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cérebro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pode processar uma certa quantidade de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informação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7938000" y="3873600"/>
            <a:ext cx="3105720" cy="21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Nós temos motivos e perspectivas diferente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799560" y="4028400"/>
            <a:ext cx="3342960" cy="1839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Somos criaturas emocionais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552240" y="532440"/>
            <a:ext cx="58464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HUMAN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O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S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95600" y="1468440"/>
            <a:ext cx="2967120" cy="3841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5" name="Google Shape;145;p23"/>
          <p:cNvCxnSpPr/>
          <p:nvPr/>
        </p:nvCxnSpPr>
        <p:spPr>
          <a:xfrm flipH="1" rot="10800000">
            <a:off x="7128000" y="1368000"/>
            <a:ext cx="979200" cy="792000"/>
          </a:xfrm>
          <a:prstGeom prst="straightConnector1">
            <a:avLst/>
          </a:prstGeom>
          <a:noFill/>
          <a:ln cap="flat" cmpd="sng" w="12600">
            <a:solidFill>
              <a:srgbClr val="3465A4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6" name="Google Shape;146;p23"/>
          <p:cNvCxnSpPr/>
          <p:nvPr/>
        </p:nvCxnSpPr>
        <p:spPr>
          <a:xfrm>
            <a:off x="6696000" y="3816000"/>
            <a:ext cx="1368000" cy="1080000"/>
          </a:xfrm>
          <a:prstGeom prst="straightConnector1">
            <a:avLst/>
          </a:prstGeom>
          <a:noFill/>
          <a:ln cap="flat" cmpd="sng" w="12600">
            <a:solidFill>
              <a:srgbClr val="3465A4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7" name="Google Shape;147;p23"/>
          <p:cNvCxnSpPr/>
          <p:nvPr/>
        </p:nvCxnSpPr>
        <p:spPr>
          <a:xfrm flipH="1">
            <a:off x="3528000" y="3672000"/>
            <a:ext cx="1080000" cy="720000"/>
          </a:xfrm>
          <a:prstGeom prst="straightConnector1">
            <a:avLst/>
          </a:prstGeom>
          <a:noFill/>
          <a:ln cap="flat" cmpd="sng" w="12600">
            <a:solidFill>
              <a:srgbClr val="3465A4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/>
          <p:nvPr/>
        </p:nvSpPr>
        <p:spPr>
          <a:xfrm>
            <a:off x="618120" y="1245960"/>
            <a:ext cx="10591200" cy="47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Efeito de 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influência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contínua</a:t>
            </a:r>
            <a:r>
              <a:rPr b="1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confiança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em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informações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imprecisas permanece na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memória e no raciocínio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das pessoas mesmo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após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uma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correção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confiável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ter sido apresentada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. </a:t>
            </a:r>
            <a:br>
              <a:rPr lang="en-US" sz="1800"/>
            </a:b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Efeito de verdade 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ilusória</a:t>
            </a:r>
            <a:r>
              <a:rPr b="1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Informação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repetida é mais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fácil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de ser julgada como verdade do que uma nova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informação,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pois se tornou mais familiar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4"/>
          <p:cNvSpPr txBox="1"/>
          <p:nvPr/>
        </p:nvSpPr>
        <p:spPr>
          <a:xfrm>
            <a:off x="10087200" y="263160"/>
            <a:ext cx="1861560" cy="6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Source: Debunking handbook 2020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5"/>
          <p:cNvSpPr txBox="1"/>
          <p:nvPr/>
        </p:nvSpPr>
        <p:spPr>
          <a:xfrm>
            <a:off x="406250" y="217350"/>
            <a:ext cx="11860800" cy="17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INTERNET + SOCI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EDADE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+ HUMANOS =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517640" y="921240"/>
            <a:ext cx="3294720" cy="49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/>
        </p:nvSpPr>
        <p:spPr>
          <a:xfrm>
            <a:off x="1656360" y="5220000"/>
            <a:ext cx="8877600" cy="117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72B5A1"/>
                </a:solidFill>
                <a:latin typeface="Barlow"/>
                <a:ea typeface="Barlow"/>
                <a:cs typeface="Barlow"/>
                <a:sym typeface="Barlow"/>
              </a:rPr>
              <a:t>DESORDEM INFORMACIONAL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B5A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/>
        </p:nvSpPr>
        <p:spPr>
          <a:xfrm>
            <a:off x="552240" y="1098000"/>
            <a:ext cx="10515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PARTE 2: </a:t>
            </a:r>
            <a:br>
              <a:rPr lang="en-US" sz="1800"/>
            </a:br>
            <a:r>
              <a:rPr b="1" lang="en-US" sz="60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POR TRÁS DAS </a:t>
            </a:r>
            <a:r>
              <a:rPr b="1" lang="en-US" sz="60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"FAKE NEWS"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70200"/>
            <a:ext cx="61920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7"/>
          <p:cNvSpPr txBox="1"/>
          <p:nvPr/>
        </p:nvSpPr>
        <p:spPr>
          <a:xfrm>
            <a:off x="552240" y="532440"/>
            <a:ext cx="10515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é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FAKE NEWS!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7"/>
          <p:cNvSpPr/>
          <p:nvPr/>
        </p:nvSpPr>
        <p:spPr>
          <a:xfrm>
            <a:off x="3592080" y="2616480"/>
            <a:ext cx="2977200" cy="2725560"/>
          </a:xfrm>
          <a:prstGeom prst="wedgeEllipseCallout">
            <a:avLst>
              <a:gd fmla="val -88129" name="adj1"/>
              <a:gd fmla="val 64963" name="adj2"/>
            </a:avLst>
          </a:prstGeom>
          <a:solidFill>
            <a:srgbClr val="72B5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7"/>
          <p:cNvSpPr txBox="1"/>
          <p:nvPr/>
        </p:nvSpPr>
        <p:spPr>
          <a:xfrm>
            <a:off x="4082400" y="3307320"/>
            <a:ext cx="1996920" cy="154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N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ão</a:t>
            </a: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, n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ã</a:t>
            </a: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 </a:t>
            </a:r>
            <a:r>
              <a:rPr b="1"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é</a:t>
            </a: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7"/>
          <p:cNvSpPr/>
          <p:nvPr/>
        </p:nvSpPr>
        <p:spPr>
          <a:xfrm>
            <a:off x="7477200" y="910080"/>
            <a:ext cx="3787200" cy="36036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Por que esse termo </a:t>
            </a:r>
            <a:br>
              <a:rPr lang="en-US" sz="1800"/>
            </a:br>
            <a:r>
              <a:rPr b="0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"fake news" </a:t>
            </a:r>
            <a:r>
              <a:rPr lang="en-US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é </a:t>
            </a:r>
            <a:r>
              <a:rPr b="0" lang="en-US" sz="3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enganoso?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7"/>
          <p:cNvSpPr txBox="1"/>
          <p:nvPr/>
        </p:nvSpPr>
        <p:spPr>
          <a:xfrm>
            <a:off x="5968800" y="3352680"/>
            <a:ext cx="254880" cy="42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7"/>
          <p:cNvSpPr txBox="1"/>
          <p:nvPr/>
        </p:nvSpPr>
        <p:spPr>
          <a:xfrm>
            <a:off x="8992800" y="6580800"/>
            <a:ext cx="207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Photo Credit: Grumpy Cat</a:t>
            </a: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/>
          <p:nvPr/>
        </p:nvSpPr>
        <p:spPr>
          <a:xfrm>
            <a:off x="2409480" y="4755600"/>
            <a:ext cx="7560000" cy="118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2B5C44"/>
                </a:solidFill>
                <a:latin typeface="Arial"/>
                <a:ea typeface="Arial"/>
                <a:cs typeface="Arial"/>
                <a:sym typeface="Arial"/>
              </a:rPr>
              <a:t>Add first draft diagram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280" y="33120"/>
            <a:ext cx="11091599" cy="6822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8"/>
          <p:cNvSpPr txBox="1"/>
          <p:nvPr/>
        </p:nvSpPr>
        <p:spPr>
          <a:xfrm>
            <a:off x="10087200" y="263160"/>
            <a:ext cx="1861560" cy="6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Source: First Draft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8"/>
          <p:cNvSpPr txBox="1"/>
          <p:nvPr/>
        </p:nvSpPr>
        <p:spPr>
          <a:xfrm>
            <a:off x="8992800" y="6580800"/>
            <a:ext cx="2076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Credit: First Draft </a:t>
            </a: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8"/>
          <p:cNvSpPr/>
          <p:nvPr/>
        </p:nvSpPr>
        <p:spPr>
          <a:xfrm>
            <a:off x="1066375" y="3215250"/>
            <a:ext cx="3104100" cy="503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8"/>
          <p:cNvSpPr/>
          <p:nvPr/>
        </p:nvSpPr>
        <p:spPr>
          <a:xfrm>
            <a:off x="4382238" y="3169000"/>
            <a:ext cx="3104100" cy="503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8"/>
          <p:cNvSpPr/>
          <p:nvPr/>
        </p:nvSpPr>
        <p:spPr>
          <a:xfrm>
            <a:off x="7575213" y="3177150"/>
            <a:ext cx="3104100" cy="503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8"/>
          <p:cNvSpPr txBox="1"/>
          <p:nvPr/>
        </p:nvSpPr>
        <p:spPr>
          <a:xfrm>
            <a:off x="761575" y="3166350"/>
            <a:ext cx="2743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Barlow"/>
                <a:ea typeface="Barlow"/>
                <a:cs typeface="Barlow"/>
                <a:sym typeface="Barlow"/>
              </a:rPr>
              <a:t>Falsa informa</a:t>
            </a:r>
            <a:r>
              <a:rPr lang="en-US" sz="2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ção</a:t>
            </a:r>
            <a:endParaRPr sz="22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2" name="Google Shape;192;p28"/>
          <p:cNvSpPr txBox="1"/>
          <p:nvPr/>
        </p:nvSpPr>
        <p:spPr>
          <a:xfrm>
            <a:off x="5092550" y="3197100"/>
            <a:ext cx="2393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Barlow"/>
                <a:ea typeface="Barlow"/>
                <a:cs typeface="Barlow"/>
                <a:sym typeface="Barlow"/>
              </a:rPr>
              <a:t>Desinformação</a:t>
            </a:r>
            <a:endParaRPr sz="22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3" name="Google Shape;193;p28"/>
          <p:cNvSpPr txBox="1"/>
          <p:nvPr/>
        </p:nvSpPr>
        <p:spPr>
          <a:xfrm>
            <a:off x="8789325" y="3242550"/>
            <a:ext cx="25836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Má informa</a:t>
            </a:r>
            <a:r>
              <a:rPr lang="en-US" sz="2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ção</a:t>
            </a:r>
            <a:endParaRPr sz="22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194" name="Google Shape;194;p28"/>
          <p:cNvSpPr/>
          <p:nvPr/>
        </p:nvSpPr>
        <p:spPr>
          <a:xfrm>
            <a:off x="800100" y="647700"/>
            <a:ext cx="2076900" cy="1530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8"/>
          <p:cNvSpPr/>
          <p:nvPr/>
        </p:nvSpPr>
        <p:spPr>
          <a:xfrm>
            <a:off x="8820150" y="571500"/>
            <a:ext cx="2076900" cy="2457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8"/>
          <p:cNvSpPr txBox="1"/>
          <p:nvPr/>
        </p:nvSpPr>
        <p:spPr>
          <a:xfrm>
            <a:off x="1333500" y="1151550"/>
            <a:ext cx="2933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FALSO</a:t>
            </a:r>
            <a:endParaRPr sz="2200"/>
          </a:p>
        </p:txBody>
      </p:sp>
      <p:sp>
        <p:nvSpPr>
          <p:cNvPr id="197" name="Google Shape;197;p28"/>
          <p:cNvSpPr txBox="1"/>
          <p:nvPr/>
        </p:nvSpPr>
        <p:spPr>
          <a:xfrm>
            <a:off x="8953500" y="1314450"/>
            <a:ext cx="2116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INTENÇÃO DE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PREJUDICAR</a:t>
            </a:r>
            <a:endParaRPr sz="2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/>
          <p:nvPr/>
        </p:nvSpPr>
        <p:spPr>
          <a:xfrm>
            <a:off x="552240" y="532440"/>
            <a:ext cx="10515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u="sng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FALSA </a:t>
            </a:r>
            <a:r>
              <a:rPr b="0" lang="en-US" sz="60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</a:t>
            </a:r>
            <a:r>
              <a:rPr lang="en-US" sz="60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ÇÃO 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9"/>
          <p:cNvSpPr txBox="1"/>
          <p:nvPr/>
        </p:nvSpPr>
        <p:spPr>
          <a:xfrm>
            <a:off x="4082400" y="3307320"/>
            <a:ext cx="1996920" cy="154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No, it's not.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9"/>
          <p:cNvSpPr txBox="1"/>
          <p:nvPr/>
        </p:nvSpPr>
        <p:spPr>
          <a:xfrm>
            <a:off x="643320" y="2099520"/>
            <a:ext cx="10515600" cy="36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ção</a:t>
            </a:r>
            <a:r>
              <a:rPr b="1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fals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porém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propagada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sem 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intenção</a:t>
            </a:r>
            <a:r>
              <a:rPr b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de causar o mal.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0"/>
          <p:cNvSpPr txBox="1"/>
          <p:nvPr/>
        </p:nvSpPr>
        <p:spPr>
          <a:xfrm>
            <a:off x="552240" y="532440"/>
            <a:ext cx="10515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u="sng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D</a:t>
            </a:r>
            <a:r>
              <a:rPr b="1" lang="en-US" sz="6000" u="sng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E</a:t>
            </a:r>
            <a:r>
              <a:rPr b="1" lang="en-US" sz="6000" u="sng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S</a:t>
            </a:r>
            <a:r>
              <a:rPr b="0" lang="en-US" sz="60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</a:t>
            </a:r>
            <a:r>
              <a:rPr lang="en-US" sz="60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ÇÃO</a:t>
            </a:r>
            <a:r>
              <a:rPr b="0" lang="en-US" sz="60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0"/>
          <p:cNvSpPr txBox="1"/>
          <p:nvPr/>
        </p:nvSpPr>
        <p:spPr>
          <a:xfrm>
            <a:off x="4082400" y="3307320"/>
            <a:ext cx="1996920" cy="154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No, it's not.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0"/>
          <p:cNvSpPr txBox="1"/>
          <p:nvPr/>
        </p:nvSpPr>
        <p:spPr>
          <a:xfrm>
            <a:off x="643320" y="2099520"/>
            <a:ext cx="10515600" cy="36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ção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1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falsa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e </a:t>
            </a:r>
            <a:r>
              <a:rPr b="1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criada deliberadamente para prejudicar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1"/>
          <p:cNvSpPr txBox="1"/>
          <p:nvPr/>
        </p:nvSpPr>
        <p:spPr>
          <a:xfrm>
            <a:off x="4082400" y="3307320"/>
            <a:ext cx="1996920" cy="154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No, it's not.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16273" y="712805"/>
            <a:ext cx="5929200" cy="5187600"/>
          </a:xfrm>
          <a:prstGeom prst="rect">
            <a:avLst/>
          </a:prstGeom>
          <a:noFill/>
          <a:ln cap="flat" cmpd="sng" w="381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1" name="Google Shape;221;p31"/>
          <p:cNvSpPr/>
          <p:nvPr/>
        </p:nvSpPr>
        <p:spPr>
          <a:xfrm rot="1365532">
            <a:off x="8219802" y="1573580"/>
            <a:ext cx="4280690" cy="4288489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 u="sng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FALSA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o</a:t>
            </a:r>
            <a:r>
              <a:rPr lang="en-US" sz="7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u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r>
              <a:rPr b="1" lang="en-US" sz="7200" u="sng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D</a:t>
            </a:r>
            <a:r>
              <a:rPr b="1" lang="en-US" sz="7200" u="sng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E</a:t>
            </a:r>
            <a:r>
              <a:rPr b="1" lang="en-US" sz="7200" u="sng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S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0" sz="7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1"/>
          <p:cNvSpPr/>
          <p:nvPr/>
        </p:nvSpPr>
        <p:spPr>
          <a:xfrm>
            <a:off x="2116275" y="720100"/>
            <a:ext cx="5148600" cy="4642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1"/>
          <p:cNvSpPr txBox="1"/>
          <p:nvPr/>
        </p:nvSpPr>
        <p:spPr>
          <a:xfrm>
            <a:off x="2607025" y="792325"/>
            <a:ext cx="43647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Compartilhe por favor</a:t>
            </a:r>
            <a:endParaRPr sz="2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Boas noticias, o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coronavirus de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 Wuhan pode ser curado por uma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tigela de água fervida com alho.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 </a:t>
            </a:r>
            <a:endParaRPr sz="2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Um velho doutor chinês comprovou sua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eficácia. Muitos pacientes também provaram a eficiência do tratamento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. Oito [8] dentes de alho picado e sete[7] copos de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água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 e leve ao fogo até ferver. Coma e beba esse alho fervido e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água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, pela noite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já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 se pode sentir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melhora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 e cura. Feliz de compartilhar isto.</a:t>
            </a:r>
            <a:endParaRPr sz="20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09600" y="5788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2"/>
          <p:cNvSpPr txBox="1"/>
          <p:nvPr/>
        </p:nvSpPr>
        <p:spPr>
          <a:xfrm>
            <a:off x="4082400" y="3307320"/>
            <a:ext cx="1996920" cy="154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No, it's not.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58200" y="462600"/>
            <a:ext cx="7682400" cy="5547600"/>
          </a:xfrm>
          <a:prstGeom prst="rect">
            <a:avLst/>
          </a:prstGeom>
          <a:noFill/>
          <a:ln cap="flat" cmpd="sng" w="381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1" name="Google Shape;231;p32"/>
          <p:cNvSpPr/>
          <p:nvPr/>
        </p:nvSpPr>
        <p:spPr>
          <a:xfrm rot="1365489">
            <a:off x="7672830" y="1945988"/>
            <a:ext cx="4494082" cy="413237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 u="sng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FALSA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o</a:t>
            </a:r>
            <a:r>
              <a:rPr lang="en-US" sz="7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u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r>
              <a:rPr b="1" lang="en-US" sz="7200" u="sng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D</a:t>
            </a:r>
            <a:r>
              <a:rPr b="1" lang="en-US" sz="7200" u="sng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E</a:t>
            </a:r>
            <a:r>
              <a:rPr b="1" lang="en-US" sz="7200" u="sng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S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0" sz="7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2"/>
          <p:cNvSpPr txBox="1"/>
          <p:nvPr/>
        </p:nvSpPr>
        <p:spPr>
          <a:xfrm>
            <a:off x="8992800" y="6580800"/>
            <a:ext cx="2076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Credit: Earth Porm</a:t>
            </a: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2"/>
          <p:cNvSpPr/>
          <p:nvPr/>
        </p:nvSpPr>
        <p:spPr>
          <a:xfrm>
            <a:off x="2158200" y="538800"/>
            <a:ext cx="7053000" cy="877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2"/>
          <p:cNvSpPr txBox="1"/>
          <p:nvPr/>
        </p:nvSpPr>
        <p:spPr>
          <a:xfrm>
            <a:off x="2532000" y="378000"/>
            <a:ext cx="7308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latin typeface="Barlow"/>
                <a:ea typeface="Barlow"/>
                <a:cs typeface="Barlow"/>
                <a:sym typeface="Barlow"/>
              </a:rPr>
              <a:t>Homem Tenta A</a:t>
            </a:r>
            <a:r>
              <a:rPr b="1" lang="en-US" sz="2800">
                <a:latin typeface="Barlow"/>
                <a:ea typeface="Barlow"/>
                <a:cs typeface="Barlow"/>
                <a:sym typeface="Barlow"/>
              </a:rPr>
              <a:t>braçar</a:t>
            </a:r>
            <a:r>
              <a:rPr b="1" lang="en-US" sz="2800">
                <a:latin typeface="Barlow"/>
                <a:ea typeface="Barlow"/>
                <a:cs typeface="Barlow"/>
                <a:sym typeface="Barlow"/>
              </a:rPr>
              <a:t> L</a:t>
            </a:r>
            <a:r>
              <a:rPr b="1" lang="en-US" sz="2800">
                <a:latin typeface="Barlow"/>
                <a:ea typeface="Barlow"/>
                <a:cs typeface="Barlow"/>
                <a:sym typeface="Barlow"/>
              </a:rPr>
              <a:t>eão Selvagem, Você Não Vai Acreditar no que Aconteceu!!</a:t>
            </a:r>
            <a:r>
              <a:rPr lang="en-US">
                <a:latin typeface="Barlow"/>
                <a:ea typeface="Barlow"/>
                <a:cs typeface="Barlow"/>
                <a:sym typeface="Barlow"/>
              </a:rPr>
              <a:t> 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09600" y="5788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3"/>
          <p:cNvSpPr txBox="1"/>
          <p:nvPr/>
        </p:nvSpPr>
        <p:spPr>
          <a:xfrm>
            <a:off x="4082400" y="3307320"/>
            <a:ext cx="1996920" cy="154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No, it's not.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33"/>
          <p:cNvPicPr preferRelativeResize="0"/>
          <p:nvPr/>
        </p:nvPicPr>
        <p:blipFill rotWithShape="1">
          <a:blip r:embed="rId4">
            <a:alphaModFix/>
          </a:blip>
          <a:srcRect b="4048" l="0" r="31774" t="19348"/>
          <a:stretch/>
        </p:blipFill>
        <p:spPr>
          <a:xfrm>
            <a:off x="2808000" y="527400"/>
            <a:ext cx="6300000" cy="5374800"/>
          </a:xfrm>
          <a:prstGeom prst="rect">
            <a:avLst/>
          </a:prstGeom>
          <a:noFill/>
          <a:ln cap="flat" cmpd="sng" w="381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2" name="Google Shape;242;p33"/>
          <p:cNvSpPr/>
          <p:nvPr/>
        </p:nvSpPr>
        <p:spPr>
          <a:xfrm rot="1365663">
            <a:off x="7738781" y="1941311"/>
            <a:ext cx="4317521" cy="424062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 u="sng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FALSA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o</a:t>
            </a:r>
            <a:r>
              <a:rPr lang="en-US" sz="7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u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r>
              <a:rPr b="1" lang="en-US" sz="7200" u="sng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D</a:t>
            </a:r>
            <a:r>
              <a:rPr b="1" lang="en-US" sz="7200" u="sng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E</a:t>
            </a:r>
            <a:r>
              <a:rPr b="1" lang="en-US" sz="7200" u="sng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S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0" sz="7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3"/>
          <p:cNvSpPr txBox="1"/>
          <p:nvPr/>
        </p:nvSpPr>
        <p:spPr>
          <a:xfrm>
            <a:off x="8992800" y="6580800"/>
            <a:ext cx="2076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Credit: Esquire</a:t>
            </a: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3"/>
          <p:cNvSpPr/>
          <p:nvPr/>
        </p:nvSpPr>
        <p:spPr>
          <a:xfrm>
            <a:off x="2930625" y="703150"/>
            <a:ext cx="6110400" cy="977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3"/>
          <p:cNvSpPr txBox="1"/>
          <p:nvPr/>
        </p:nvSpPr>
        <p:spPr>
          <a:xfrm>
            <a:off x="2883750" y="659800"/>
            <a:ext cx="6300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Barlow"/>
                <a:ea typeface="Barlow"/>
                <a:cs typeface="Barlow"/>
                <a:sym typeface="Barlow"/>
              </a:rPr>
              <a:t>Covid-19 reviravolta, Golfinhos </a:t>
            </a:r>
            <a:r>
              <a:rPr b="1" lang="en-US" sz="2200">
                <a:latin typeface="Barlow"/>
                <a:ea typeface="Barlow"/>
                <a:cs typeface="Barlow"/>
                <a:sym typeface="Barlow"/>
              </a:rPr>
              <a:t>retornam</a:t>
            </a:r>
            <a:r>
              <a:rPr b="1" lang="en-US" sz="2200">
                <a:latin typeface="Barlow"/>
                <a:ea typeface="Barlow"/>
                <a:cs typeface="Barlow"/>
                <a:sym typeface="Barlow"/>
              </a:rPr>
              <a:t> para </a:t>
            </a:r>
            <a:r>
              <a:rPr b="1" lang="en-US" sz="2200">
                <a:latin typeface="Barlow"/>
                <a:ea typeface="Barlow"/>
                <a:cs typeface="Barlow"/>
                <a:sym typeface="Barlow"/>
              </a:rPr>
              <a:t>Itália</a:t>
            </a:r>
            <a:r>
              <a:rPr b="1" lang="en-US" sz="2200">
                <a:latin typeface="Barlow"/>
                <a:ea typeface="Barlow"/>
                <a:cs typeface="Barlow"/>
                <a:sym typeface="Barlow"/>
              </a:rPr>
              <a:t> e limpam  os canais de Veneza enquanto humanos se isolam.</a:t>
            </a:r>
            <a:endParaRPr b="1" sz="22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09600" y="5788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4"/>
          <p:cNvSpPr txBox="1"/>
          <p:nvPr/>
        </p:nvSpPr>
        <p:spPr>
          <a:xfrm>
            <a:off x="4082400" y="3307320"/>
            <a:ext cx="1996920" cy="154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No, it's not.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54720" y="924480"/>
            <a:ext cx="7664400" cy="4330800"/>
          </a:xfrm>
          <a:prstGeom prst="rect">
            <a:avLst/>
          </a:prstGeom>
          <a:noFill/>
          <a:ln cap="flat" cmpd="sng" w="3815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3" name="Google Shape;253;p34"/>
          <p:cNvSpPr txBox="1"/>
          <p:nvPr/>
        </p:nvSpPr>
        <p:spPr>
          <a:xfrm>
            <a:off x="8992800" y="6580800"/>
            <a:ext cx="207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Credit: Washington Post</a:t>
            </a: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4"/>
          <p:cNvSpPr/>
          <p:nvPr/>
        </p:nvSpPr>
        <p:spPr>
          <a:xfrm>
            <a:off x="2133950" y="4578100"/>
            <a:ext cx="2351400" cy="6771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4"/>
          <p:cNvSpPr/>
          <p:nvPr/>
        </p:nvSpPr>
        <p:spPr>
          <a:xfrm>
            <a:off x="6728000" y="4596475"/>
            <a:ext cx="2423400" cy="6771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4"/>
          <p:cNvSpPr txBox="1"/>
          <p:nvPr/>
        </p:nvSpPr>
        <p:spPr>
          <a:xfrm>
            <a:off x="6762875" y="4569600"/>
            <a:ext cx="2520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Video alterado</a:t>
            </a:r>
            <a:endParaRPr b="1" sz="18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Politics watch Dog\Facebook</a:t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7" name="Google Shape;257;p34"/>
          <p:cNvSpPr txBox="1"/>
          <p:nvPr/>
        </p:nvSpPr>
        <p:spPr>
          <a:xfrm>
            <a:off x="2344875" y="4555400"/>
            <a:ext cx="2077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Video verificado </a:t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the Washington Post</a:t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8" name="Google Shape;258;p34"/>
          <p:cNvSpPr/>
          <p:nvPr/>
        </p:nvSpPr>
        <p:spPr>
          <a:xfrm rot="1365706">
            <a:off x="7898639" y="921442"/>
            <a:ext cx="4360813" cy="4026565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 u="sng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FALSA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o</a:t>
            </a:r>
            <a:r>
              <a:rPr lang="en-US" sz="7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u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r>
              <a:rPr b="1" lang="en-US" sz="7200" u="sng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D</a:t>
            </a:r>
            <a:r>
              <a:rPr b="1" lang="en-US" sz="7200" u="sng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E</a:t>
            </a:r>
            <a:r>
              <a:rPr b="1" lang="en-US" sz="7200" u="sng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S</a:t>
            </a:r>
            <a:r>
              <a:rPr b="0" lang="en-US" sz="72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0" sz="7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B5A1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5"/>
          <p:cNvSpPr txBox="1"/>
          <p:nvPr/>
        </p:nvSpPr>
        <p:spPr>
          <a:xfrm>
            <a:off x="552240" y="1098000"/>
            <a:ext cx="10515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PART</a:t>
            </a:r>
            <a:r>
              <a:rPr b="1" lang="en-US" sz="60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E</a:t>
            </a:r>
            <a:r>
              <a:rPr b="1" lang="en-US" sz="60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3: </a:t>
            </a:r>
            <a:br>
              <a:rPr lang="en-US" sz="1800"/>
            </a:br>
            <a:r>
              <a:rPr b="1" lang="en-US" sz="60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TORNE-SE UM </a:t>
            </a:r>
            <a:r>
              <a:rPr b="1" lang="en-US" sz="60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INVESTIGA</a:t>
            </a:r>
            <a:r>
              <a:rPr b="1" lang="en-US" sz="60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D</a:t>
            </a:r>
            <a:r>
              <a:rPr b="1" lang="en-US" sz="60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OR 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6"/>
          <p:cNvSpPr/>
          <p:nvPr/>
        </p:nvSpPr>
        <p:spPr>
          <a:xfrm>
            <a:off x="3689025" y="892800"/>
            <a:ext cx="4702800" cy="48600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VOCÊ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SABE DIZER EM QUAIS CIDADES ESSAS FOTOS FORAM TIRADAS</a:t>
            </a: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?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7"/>
          <p:cNvPicPr preferRelativeResize="0"/>
          <p:nvPr/>
        </p:nvPicPr>
        <p:blipFill rotWithShape="1">
          <a:blip r:embed="rId4">
            <a:alphaModFix/>
          </a:blip>
          <a:srcRect b="0" l="17999" r="0" t="0"/>
          <a:stretch/>
        </p:blipFill>
        <p:spPr>
          <a:xfrm>
            <a:off x="2382840" y="86040"/>
            <a:ext cx="7668000" cy="6724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0" name="Google Shape;280;p37"/>
          <p:cNvCxnSpPr/>
          <p:nvPr/>
        </p:nvCxnSpPr>
        <p:spPr>
          <a:xfrm flipH="1" rot="10800000">
            <a:off x="5886000" y="857160"/>
            <a:ext cx="93600" cy="363600"/>
          </a:xfrm>
          <a:prstGeom prst="straightConnector1">
            <a:avLst/>
          </a:prstGeom>
          <a:noFill/>
          <a:ln cap="flat" cmpd="sng" w="38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8"/>
          <p:cNvPicPr preferRelativeResize="0"/>
          <p:nvPr/>
        </p:nvPicPr>
        <p:blipFill rotWithShape="1">
          <a:blip r:embed="rId3">
            <a:alphaModFix/>
          </a:blip>
          <a:srcRect b="0" l="17999" r="0" t="0"/>
          <a:stretch/>
        </p:blipFill>
        <p:spPr>
          <a:xfrm>
            <a:off x="2382840" y="86040"/>
            <a:ext cx="7668000" cy="672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8"/>
          <p:cNvSpPr/>
          <p:nvPr/>
        </p:nvSpPr>
        <p:spPr>
          <a:xfrm>
            <a:off x="4204800" y="1311840"/>
            <a:ext cx="1630440" cy="1597680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8"/>
          <p:cNvSpPr txBox="1"/>
          <p:nvPr/>
        </p:nvSpPr>
        <p:spPr>
          <a:xfrm>
            <a:off x="5018400" y="1311840"/>
            <a:ext cx="2542680" cy="41616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Pista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: A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rquitetura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1" name="Google Shape;291;p38"/>
          <p:cNvCxnSpPr/>
          <p:nvPr/>
        </p:nvCxnSpPr>
        <p:spPr>
          <a:xfrm flipH="1" rot="10800000">
            <a:off x="5886000" y="857160"/>
            <a:ext cx="93600" cy="363600"/>
          </a:xfrm>
          <a:prstGeom prst="straightConnector1">
            <a:avLst/>
          </a:prstGeom>
          <a:noFill/>
          <a:ln cap="flat" cmpd="sng" w="38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2" name="Google Shape;292;p38"/>
          <p:cNvSpPr/>
          <p:nvPr/>
        </p:nvSpPr>
        <p:spPr>
          <a:xfrm>
            <a:off x="2117160" y="421560"/>
            <a:ext cx="1630440" cy="1597680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8"/>
          <p:cNvSpPr txBox="1"/>
          <p:nvPr/>
        </p:nvSpPr>
        <p:spPr>
          <a:xfrm>
            <a:off x="3153600" y="421560"/>
            <a:ext cx="2346840" cy="33696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Pista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: Linguage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m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4" name="Google Shape;294;p38"/>
          <p:cNvCxnSpPr/>
          <p:nvPr/>
        </p:nvCxnSpPr>
        <p:spPr>
          <a:xfrm flipH="1" rot="10800000">
            <a:off x="4280400" y="675360"/>
            <a:ext cx="93600" cy="363600"/>
          </a:xfrm>
          <a:prstGeom prst="straightConnector1">
            <a:avLst/>
          </a:prstGeom>
          <a:noFill/>
          <a:ln cap="flat" cmpd="sng" w="38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" name="Google Shape;295;p38"/>
          <p:cNvSpPr/>
          <p:nvPr/>
        </p:nvSpPr>
        <p:spPr>
          <a:xfrm>
            <a:off x="6822000" y="3178800"/>
            <a:ext cx="1630440" cy="1597680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8"/>
          <p:cNvSpPr txBox="1"/>
          <p:nvPr/>
        </p:nvSpPr>
        <p:spPr>
          <a:xfrm>
            <a:off x="6566400" y="2909525"/>
            <a:ext cx="3404100" cy="3636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Pista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: 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Estacao de trem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480" y="0"/>
            <a:ext cx="11268000" cy="704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480" y="0"/>
            <a:ext cx="11520000" cy="72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40"/>
          <p:cNvSpPr/>
          <p:nvPr/>
        </p:nvSpPr>
        <p:spPr>
          <a:xfrm>
            <a:off x="817560" y="2301120"/>
            <a:ext cx="1985760" cy="1990440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0"/>
          <p:cNvSpPr txBox="1"/>
          <p:nvPr/>
        </p:nvSpPr>
        <p:spPr>
          <a:xfrm>
            <a:off x="988920" y="2783520"/>
            <a:ext cx="1657080" cy="10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0"/>
          <p:cNvSpPr/>
          <p:nvPr/>
        </p:nvSpPr>
        <p:spPr>
          <a:xfrm>
            <a:off x="7257600" y="5144400"/>
            <a:ext cx="1669320" cy="1739880"/>
          </a:xfrm>
          <a:prstGeom prst="ellipse">
            <a:avLst/>
          </a:prstGeom>
          <a:solidFill>
            <a:srgbClr val="FFFFFF">
              <a:alpha val="5372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0"/>
          <p:cNvSpPr txBox="1"/>
          <p:nvPr/>
        </p:nvSpPr>
        <p:spPr>
          <a:xfrm>
            <a:off x="7753350" y="4226400"/>
            <a:ext cx="3915000" cy="4161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Pista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: P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laca de Estacionamento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1" name="Google Shape;311;p40"/>
          <p:cNvCxnSpPr/>
          <p:nvPr/>
        </p:nvCxnSpPr>
        <p:spPr>
          <a:xfrm flipH="1" rot="10800000">
            <a:off x="8870400" y="4644000"/>
            <a:ext cx="1404000" cy="1058400"/>
          </a:xfrm>
          <a:prstGeom prst="straightConnector1">
            <a:avLst/>
          </a:prstGeom>
          <a:noFill/>
          <a:ln cap="flat" cmpd="sng" w="38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2" name="Google Shape;312;p40"/>
          <p:cNvSpPr txBox="1"/>
          <p:nvPr/>
        </p:nvSpPr>
        <p:spPr>
          <a:xfrm>
            <a:off x="988920" y="1491480"/>
            <a:ext cx="2428560" cy="41616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Pista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: Ar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quitetura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3" name="Google Shape;313;p40"/>
          <p:cNvCxnSpPr/>
          <p:nvPr/>
        </p:nvCxnSpPr>
        <p:spPr>
          <a:xfrm rot="10800000">
            <a:off x="1810800" y="1872360"/>
            <a:ext cx="102240" cy="428760"/>
          </a:xfrm>
          <a:prstGeom prst="straightConnector1">
            <a:avLst/>
          </a:prstGeom>
          <a:noFill/>
          <a:ln cap="flat" cmpd="sng" w="38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4" name="Google Shape;314;p40"/>
          <p:cNvSpPr/>
          <p:nvPr/>
        </p:nvSpPr>
        <p:spPr>
          <a:xfrm>
            <a:off x="6026400" y="6210000"/>
            <a:ext cx="1373400" cy="1344600"/>
          </a:xfrm>
          <a:prstGeom prst="ellipse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0"/>
          <p:cNvSpPr txBox="1"/>
          <p:nvPr/>
        </p:nvSpPr>
        <p:spPr>
          <a:xfrm>
            <a:off x="4024800" y="5472000"/>
            <a:ext cx="2768100" cy="4287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Pista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: Loja de apost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as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6" name="Google Shape;316;p40"/>
          <p:cNvCxnSpPr/>
          <p:nvPr/>
        </p:nvCxnSpPr>
        <p:spPr>
          <a:xfrm rot="10800000">
            <a:off x="5623200" y="5850000"/>
            <a:ext cx="604800" cy="558000"/>
          </a:xfrm>
          <a:prstGeom prst="straightConnector1">
            <a:avLst/>
          </a:prstGeom>
          <a:noFill/>
          <a:ln cap="flat" cmpd="sng" w="38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7" name="Google Shape;317;p40"/>
          <p:cNvSpPr/>
          <p:nvPr/>
        </p:nvSpPr>
        <p:spPr>
          <a:xfrm>
            <a:off x="-3960" y="5025600"/>
            <a:ext cx="1504440" cy="1423440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0"/>
          <p:cNvSpPr txBox="1"/>
          <p:nvPr/>
        </p:nvSpPr>
        <p:spPr>
          <a:xfrm>
            <a:off x="1298520" y="5148000"/>
            <a:ext cx="2107080" cy="41616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Pista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: L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inguagem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9" name="Google Shape;319;p40"/>
          <p:cNvCxnSpPr/>
          <p:nvPr/>
        </p:nvCxnSpPr>
        <p:spPr>
          <a:xfrm flipH="1" rot="10800000">
            <a:off x="1463400" y="5565600"/>
            <a:ext cx="347400" cy="241200"/>
          </a:xfrm>
          <a:prstGeom prst="straightConnector1">
            <a:avLst/>
          </a:prstGeom>
          <a:noFill/>
          <a:ln cap="flat" cmpd="sng" w="38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1"/>
          <p:cNvSpPr txBox="1"/>
          <p:nvPr/>
        </p:nvSpPr>
        <p:spPr>
          <a:xfrm>
            <a:off x="740880" y="627480"/>
            <a:ext cx="86076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1"/>
          <p:cNvSpPr txBox="1"/>
          <p:nvPr/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8" name="Google Shape;32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0" y="37800"/>
            <a:ext cx="12186000" cy="685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2"/>
          <p:cNvSpPr txBox="1"/>
          <p:nvPr/>
        </p:nvSpPr>
        <p:spPr>
          <a:xfrm>
            <a:off x="740880" y="627480"/>
            <a:ext cx="86076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2"/>
          <p:cNvSpPr txBox="1"/>
          <p:nvPr/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7" name="Google Shape;33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0" y="37800"/>
            <a:ext cx="12186000" cy="685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2"/>
          <p:cNvSpPr/>
          <p:nvPr/>
        </p:nvSpPr>
        <p:spPr>
          <a:xfrm>
            <a:off x="7704000" y="2304000"/>
            <a:ext cx="1985760" cy="1990440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2"/>
          <p:cNvSpPr/>
          <p:nvPr/>
        </p:nvSpPr>
        <p:spPr>
          <a:xfrm>
            <a:off x="1296000" y="4608000"/>
            <a:ext cx="1697760" cy="1702440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2"/>
          <p:cNvSpPr/>
          <p:nvPr/>
        </p:nvSpPr>
        <p:spPr>
          <a:xfrm>
            <a:off x="3456000" y="241560"/>
            <a:ext cx="1985760" cy="1990440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2"/>
          <p:cNvSpPr txBox="1"/>
          <p:nvPr/>
        </p:nvSpPr>
        <p:spPr>
          <a:xfrm>
            <a:off x="8743950" y="2664000"/>
            <a:ext cx="3103200" cy="4881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Pista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: 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Direção de rodagem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42"/>
          <p:cNvSpPr txBox="1"/>
          <p:nvPr/>
        </p:nvSpPr>
        <p:spPr>
          <a:xfrm>
            <a:off x="3384000" y="1959850"/>
            <a:ext cx="2540700" cy="4881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Pista: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Arquitetura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42"/>
          <p:cNvSpPr txBox="1"/>
          <p:nvPr/>
        </p:nvSpPr>
        <p:spPr>
          <a:xfrm>
            <a:off x="268920" y="4680000"/>
            <a:ext cx="2107080" cy="41616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Pista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: Taxi 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inza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3"/>
          <p:cNvSpPr/>
          <p:nvPr/>
        </p:nvSpPr>
        <p:spPr>
          <a:xfrm>
            <a:off x="3835275" y="724325"/>
            <a:ext cx="6078000" cy="59550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OLHE PARA ESSAS 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PUBLICAÇÕES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DE 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MÍDIAS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SOCIAIS E VEJA SE CONSEGUE</a:t>
            </a: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DETECTAR ALGUMA 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INFORMAÇÃO</a:t>
            </a: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ENGANOSA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1" name="Google Shape;35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23200" y="93960"/>
            <a:ext cx="4212000" cy="673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4"/>
          <p:cNvSpPr txBox="1"/>
          <p:nvPr/>
        </p:nvSpPr>
        <p:spPr>
          <a:xfrm>
            <a:off x="9036000" y="6580800"/>
            <a:ext cx="2463480" cy="609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Source: Twitter</a:t>
            </a:r>
            <a:br>
              <a:rPr lang="en-US" sz="1800"/>
            </a:br>
            <a:br>
              <a:rPr lang="en-US" sz="1800"/>
            </a:b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4"/>
          <p:cNvSpPr/>
          <p:nvPr/>
        </p:nvSpPr>
        <p:spPr>
          <a:xfrm>
            <a:off x="3823200" y="552525"/>
            <a:ext cx="4030200" cy="1543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4"/>
          <p:cNvSpPr txBox="1"/>
          <p:nvPr/>
        </p:nvSpPr>
        <p:spPr>
          <a:xfrm>
            <a:off x="3823200" y="471275"/>
            <a:ext cx="4140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O Fogo 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está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 furioso e a 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Amazônia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 continua a queimar….. Essa é uma 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devastação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 para o Brasil, para o povo indigena que mora lá e para as 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espécies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 de plantas e animais que fazem de 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lá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 a floresta com a 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mais importante</a:t>
            </a: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 biodiversidade</a:t>
            </a:r>
            <a:endParaRPr sz="15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Barlow"/>
                <a:ea typeface="Barlow"/>
                <a:cs typeface="Barlow"/>
                <a:sym typeface="Barlow"/>
              </a:rPr>
              <a:t>Por favor presidente Bolsonaro…</a:t>
            </a:r>
            <a:endParaRPr sz="15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3600" y="1640520"/>
            <a:ext cx="5684400" cy="42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45"/>
          <p:cNvSpPr txBox="1"/>
          <p:nvPr/>
        </p:nvSpPr>
        <p:spPr>
          <a:xfrm>
            <a:off x="864000" y="1728000"/>
            <a:ext cx="5202000" cy="38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16000" lvl="0" marL="444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70"/>
              <a:buFont typeface="Noto Sans Symbols"/>
              <a:buChar char="●"/>
            </a:pPr>
            <a:r>
              <a:rPr b="0" lang="en-US" sz="2600" strike="noStrike">
                <a:latin typeface="Barlow"/>
                <a:ea typeface="Barlow"/>
                <a:cs typeface="Barlow"/>
                <a:sym typeface="Barlow"/>
              </a:rPr>
              <a:t> Salve a imagem no seu computador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  <a:p>
            <a:pPr indent="-216000" lvl="0" marL="444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70"/>
              <a:buFont typeface="Noto Sans Symbols"/>
              <a:buChar char="●"/>
            </a:pPr>
            <a:r>
              <a:rPr b="0" lang="en-US" sz="2600" strike="noStrike"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Vá para</a:t>
            </a:r>
            <a:r>
              <a:rPr b="0" lang="en-US" sz="2600" strike="noStrike"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1" lang="en-US" sz="2600" strike="noStrike">
                <a:latin typeface="Barlow"/>
                <a:ea typeface="Barlow"/>
                <a:cs typeface="Barlow"/>
                <a:sym typeface="Barlow"/>
              </a:rPr>
              <a:t>tineye.com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  <a:p>
            <a:pPr indent="-216000" lvl="0" marL="444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70"/>
              <a:buFont typeface="Noto Sans Symbols"/>
              <a:buChar char="●"/>
            </a:pPr>
            <a:r>
              <a:rPr b="0" lang="en-US" sz="2600" strike="noStrike"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O que 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lang="en-US" sz="2600">
                <a:latin typeface="Barlow"/>
                <a:ea typeface="Barlow"/>
                <a:cs typeface="Barlow"/>
                <a:sym typeface="Barlow"/>
              </a:rPr>
              <a:t> encontrou sobre essa imagem</a:t>
            </a:r>
            <a:r>
              <a:rPr b="0" lang="en-US" sz="2600" strike="noStrike">
                <a:latin typeface="Barlow"/>
                <a:ea typeface="Barlow"/>
                <a:cs typeface="Barlow"/>
                <a:sym typeface="Barlow"/>
              </a:rPr>
              <a:t>?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45"/>
          <p:cNvSpPr txBox="1"/>
          <p:nvPr/>
        </p:nvSpPr>
        <p:spPr>
          <a:xfrm>
            <a:off x="292525" y="504000"/>
            <a:ext cx="11515500" cy="10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PESQUISA 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REVE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RSA DE 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IMAGE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M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2720" y="105840"/>
            <a:ext cx="38556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6"/>
          <p:cNvPicPr preferRelativeResize="0"/>
          <p:nvPr/>
        </p:nvPicPr>
        <p:blipFill rotWithShape="1">
          <a:blip r:embed="rId5">
            <a:alphaModFix/>
          </a:blip>
          <a:srcRect b="40616" l="4540" r="19274" t="16630"/>
          <a:stretch/>
        </p:blipFill>
        <p:spPr>
          <a:xfrm>
            <a:off x="5662800" y="51840"/>
            <a:ext cx="4762800" cy="4752000"/>
          </a:xfrm>
          <a:prstGeom prst="rect">
            <a:avLst/>
          </a:prstGeom>
          <a:noFill/>
          <a:ln cap="flat" cmpd="sng" w="28425">
            <a:solidFill>
              <a:srgbClr val="4BACC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5" name="Google Shape;375;p46"/>
          <p:cNvPicPr preferRelativeResize="0"/>
          <p:nvPr/>
        </p:nvPicPr>
        <p:blipFill rotWithShape="1">
          <a:blip r:embed="rId6">
            <a:alphaModFix/>
          </a:blip>
          <a:srcRect b="6362" l="0" r="15648" t="59568"/>
          <a:stretch/>
        </p:blipFill>
        <p:spPr>
          <a:xfrm>
            <a:off x="7506000" y="3414600"/>
            <a:ext cx="4514400" cy="3241440"/>
          </a:xfrm>
          <a:prstGeom prst="rect">
            <a:avLst/>
          </a:prstGeom>
          <a:noFill/>
          <a:ln cap="flat" cmpd="sng" w="28425">
            <a:solidFill>
              <a:srgbClr val="4BACC6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376" name="Google Shape;376;p46"/>
          <p:cNvCxnSpPr/>
          <p:nvPr/>
        </p:nvCxnSpPr>
        <p:spPr>
          <a:xfrm flipH="1" rot="10800000">
            <a:off x="4190400" y="2228400"/>
            <a:ext cx="1922400" cy="574920"/>
          </a:xfrm>
          <a:prstGeom prst="straightConnector1">
            <a:avLst/>
          </a:prstGeom>
          <a:noFill/>
          <a:ln cap="flat" cmpd="sng" w="57225">
            <a:solidFill>
              <a:srgbClr val="4BACC6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77" name="Google Shape;377;p46"/>
          <p:cNvCxnSpPr/>
          <p:nvPr/>
        </p:nvCxnSpPr>
        <p:spPr>
          <a:xfrm>
            <a:off x="3884400" y="5731200"/>
            <a:ext cx="3736800" cy="54000"/>
          </a:xfrm>
          <a:prstGeom prst="straightConnector1">
            <a:avLst/>
          </a:prstGeom>
          <a:noFill/>
          <a:ln cap="flat" cmpd="sng" w="57225">
            <a:solidFill>
              <a:srgbClr val="4BACC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78" name="Google Shape;378;p46"/>
          <p:cNvSpPr/>
          <p:nvPr/>
        </p:nvSpPr>
        <p:spPr>
          <a:xfrm>
            <a:off x="7772400" y="5308675"/>
            <a:ext cx="3981600" cy="1218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46"/>
          <p:cNvSpPr/>
          <p:nvPr/>
        </p:nvSpPr>
        <p:spPr>
          <a:xfrm>
            <a:off x="5715900" y="128125"/>
            <a:ext cx="3501300" cy="1218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6"/>
          <p:cNvSpPr txBox="1"/>
          <p:nvPr/>
        </p:nvSpPr>
        <p:spPr>
          <a:xfrm>
            <a:off x="7835400" y="5308675"/>
            <a:ext cx="3855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Barlow"/>
                <a:ea typeface="Barlow"/>
                <a:cs typeface="Barlow"/>
                <a:sym typeface="Barlow"/>
              </a:rPr>
              <a:t>Absolutamente </a:t>
            </a:r>
            <a:r>
              <a:rPr b="1" lang="en-US" sz="1600">
                <a:latin typeface="Barlow"/>
                <a:ea typeface="Barlow"/>
                <a:cs typeface="Barlow"/>
                <a:sym typeface="Barlow"/>
              </a:rPr>
              <a:t>incrível!!!</a:t>
            </a:r>
            <a:r>
              <a:rPr b="1" lang="en-US" sz="1600">
                <a:latin typeface="Barlow"/>
                <a:ea typeface="Barlow"/>
                <a:cs typeface="Barlow"/>
                <a:sym typeface="Barlow"/>
              </a:rPr>
              <a:t>… Eu pensei que a </a:t>
            </a:r>
            <a:r>
              <a:rPr b="1" lang="en-US" sz="1600">
                <a:latin typeface="Barlow"/>
                <a:ea typeface="Barlow"/>
                <a:cs typeface="Barlow"/>
                <a:sym typeface="Barlow"/>
              </a:rPr>
              <a:t>história</a:t>
            </a:r>
            <a:r>
              <a:rPr b="1" lang="en-US" sz="1600">
                <a:latin typeface="Barlow"/>
                <a:ea typeface="Barlow"/>
                <a:cs typeface="Barlow"/>
                <a:sym typeface="Barlow"/>
              </a:rPr>
              <a:t> das cabras era boa…   Isso é </a:t>
            </a:r>
            <a:r>
              <a:rPr b="1" lang="en-US" sz="1600">
                <a:latin typeface="Barlow"/>
                <a:ea typeface="Barlow"/>
                <a:cs typeface="Barlow"/>
                <a:sym typeface="Barlow"/>
              </a:rPr>
              <a:t>incrível!!!</a:t>
            </a:r>
            <a:r>
              <a:rPr b="1" lang="en-US" sz="1600">
                <a:latin typeface="Barlow"/>
                <a:ea typeface="Barlow"/>
                <a:cs typeface="Barlow"/>
                <a:sym typeface="Barlow"/>
              </a:rPr>
              <a:t>, Nao tinha ideia de que havia ursos no Reino unido xx</a:t>
            </a:r>
            <a:endParaRPr b="1" sz="16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81" name="Google Shape;381;p46"/>
          <p:cNvSpPr txBox="1"/>
          <p:nvPr/>
        </p:nvSpPr>
        <p:spPr>
          <a:xfrm>
            <a:off x="5727450" y="730425"/>
            <a:ext cx="3501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Ursos retornaram das montanhas para um vilarejo de Welsh</a:t>
            </a:r>
            <a:endParaRPr b="1" sz="1600"/>
          </a:p>
        </p:txBody>
      </p:sp>
      <p:sp>
        <p:nvSpPr>
          <p:cNvPr id="382" name="Google Shape;382;p46"/>
          <p:cNvSpPr/>
          <p:nvPr/>
        </p:nvSpPr>
        <p:spPr>
          <a:xfrm>
            <a:off x="5727450" y="1346950"/>
            <a:ext cx="4656300" cy="20676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6"/>
          <p:cNvSpPr txBox="1"/>
          <p:nvPr/>
        </p:nvSpPr>
        <p:spPr>
          <a:xfrm>
            <a:off x="5727450" y="1375475"/>
            <a:ext cx="46563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/>
              <a:t>Pela primeira vez em centenas de anos pelo fato de o lockdown manter todas as pessoas em ambientes fechados. O vilarejo de Llanarthmawr [O Grande Urso Pardo] tem esse nome por conta dessas criaturas, </a:t>
            </a:r>
            <a:r>
              <a:rPr b="1" lang="en-US" sz="1700"/>
              <a:t>porém</a:t>
            </a:r>
            <a:r>
              <a:rPr b="1" lang="en-US" sz="1700"/>
              <a:t> a </a:t>
            </a:r>
            <a:r>
              <a:rPr b="1" lang="en-US" sz="1700"/>
              <a:t>conselheira</a:t>
            </a:r>
            <a:r>
              <a:rPr b="1" lang="en-US" sz="1700"/>
              <a:t> Ebril Siriol disse que eles </a:t>
            </a:r>
            <a:r>
              <a:rPr b="1" lang="en-US" sz="1700"/>
              <a:t>não</a:t>
            </a:r>
            <a:r>
              <a:rPr b="1" lang="en-US" sz="1700"/>
              <a:t> foram vistos vagando pelas estradas…</a:t>
            </a:r>
            <a:endParaRPr b="1" sz="1700"/>
          </a:p>
        </p:txBody>
      </p:sp>
      <p:sp>
        <p:nvSpPr>
          <p:cNvPr id="384" name="Google Shape;384;p46"/>
          <p:cNvSpPr txBox="1"/>
          <p:nvPr/>
        </p:nvSpPr>
        <p:spPr>
          <a:xfrm>
            <a:off x="5662800" y="105850"/>
            <a:ext cx="3653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Barlow"/>
                <a:ea typeface="Barlow"/>
                <a:cs typeface="Barlow"/>
                <a:sym typeface="Barlow"/>
              </a:rPr>
              <a:t>Ursos retornam para </a:t>
            </a:r>
            <a:r>
              <a:rPr b="1" lang="en-US" sz="1800">
                <a:latin typeface="Barlow"/>
                <a:ea typeface="Barlow"/>
                <a:cs typeface="Barlow"/>
                <a:sym typeface="Barlow"/>
              </a:rPr>
              <a:t>deserta</a:t>
            </a:r>
            <a:r>
              <a:rPr b="1" lang="en-US" sz="1800">
                <a:latin typeface="Barlow"/>
                <a:ea typeface="Barlow"/>
                <a:cs typeface="Barlow"/>
                <a:sym typeface="Barlow"/>
              </a:rPr>
              <a:t> vila </a:t>
            </a:r>
            <a:endParaRPr b="1" sz="18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Barlow"/>
                <a:ea typeface="Barlow"/>
                <a:cs typeface="Barlow"/>
                <a:sym typeface="Barlow"/>
              </a:rPr>
              <a:t>de Welsh durante o lockdown</a:t>
            </a:r>
            <a:endParaRPr b="1" sz="18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26400" y="0"/>
            <a:ext cx="3855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47"/>
          <p:cNvSpPr/>
          <p:nvPr/>
        </p:nvSpPr>
        <p:spPr>
          <a:xfrm>
            <a:off x="5428800" y="277200"/>
            <a:ext cx="1473120" cy="131580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7"/>
          <p:cNvSpPr/>
          <p:nvPr/>
        </p:nvSpPr>
        <p:spPr>
          <a:xfrm>
            <a:off x="4237200" y="684000"/>
            <a:ext cx="822240" cy="67464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47"/>
          <p:cNvSpPr/>
          <p:nvPr/>
        </p:nvSpPr>
        <p:spPr>
          <a:xfrm>
            <a:off x="4474800" y="5356800"/>
            <a:ext cx="1447200" cy="124560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47"/>
          <p:cNvSpPr txBox="1"/>
          <p:nvPr/>
        </p:nvSpPr>
        <p:spPr>
          <a:xfrm>
            <a:off x="1787040" y="1954440"/>
            <a:ext cx="1904400" cy="258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7"/>
          <p:cNvSpPr txBox="1"/>
          <p:nvPr/>
        </p:nvSpPr>
        <p:spPr>
          <a:xfrm>
            <a:off x="926326" y="1294925"/>
            <a:ext cx="3183900" cy="4161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Mensagem 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encaminhada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47"/>
          <p:cNvSpPr txBox="1"/>
          <p:nvPr/>
        </p:nvSpPr>
        <p:spPr>
          <a:xfrm>
            <a:off x="8373600" y="1593350"/>
            <a:ext cx="3715200" cy="4701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Dat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,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01 de Abril, dia da mentira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47"/>
          <p:cNvSpPr txBox="1"/>
          <p:nvPr/>
        </p:nvSpPr>
        <p:spPr>
          <a:xfrm>
            <a:off x="775080" y="5212800"/>
            <a:ext cx="3322800" cy="47016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Forte reação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emocional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8" name="Google Shape;398;p47"/>
          <p:cNvCxnSpPr/>
          <p:nvPr/>
        </p:nvCxnSpPr>
        <p:spPr>
          <a:xfrm flipH="1" rot="10800000">
            <a:off x="4096800" y="1180440"/>
            <a:ext cx="259200" cy="387000"/>
          </a:xfrm>
          <a:prstGeom prst="straightConnector1">
            <a:avLst/>
          </a:prstGeom>
          <a:noFill/>
          <a:ln cap="flat" cmpd="sng" w="284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99" name="Google Shape;399;p47"/>
          <p:cNvCxnSpPr/>
          <p:nvPr/>
        </p:nvCxnSpPr>
        <p:spPr>
          <a:xfrm rot="10800000">
            <a:off x="6778800" y="932400"/>
            <a:ext cx="1774800" cy="660960"/>
          </a:xfrm>
          <a:prstGeom prst="straightConnector1">
            <a:avLst/>
          </a:prstGeom>
          <a:noFill/>
          <a:ln cap="flat" cmpd="sng" w="284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0" name="Google Shape;400;p47"/>
          <p:cNvCxnSpPr/>
          <p:nvPr/>
        </p:nvCxnSpPr>
        <p:spPr>
          <a:xfrm rot="10800000">
            <a:off x="4078800" y="5497200"/>
            <a:ext cx="507600" cy="201600"/>
          </a:xfrm>
          <a:prstGeom prst="straightConnector1">
            <a:avLst/>
          </a:prstGeom>
          <a:noFill/>
          <a:ln cap="flat" cmpd="sng" w="284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1" name="Google Shape;401;p47"/>
          <p:cNvSpPr/>
          <p:nvPr/>
        </p:nvSpPr>
        <p:spPr>
          <a:xfrm>
            <a:off x="5061600" y="1829160"/>
            <a:ext cx="1473120" cy="131580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7"/>
          <p:cNvSpPr txBox="1"/>
          <p:nvPr/>
        </p:nvSpPr>
        <p:spPr>
          <a:xfrm>
            <a:off x="8643600" y="3013200"/>
            <a:ext cx="2319120" cy="41868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Conteúdo do artigo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content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3" name="Google Shape;403;p47"/>
          <p:cNvCxnSpPr/>
          <p:nvPr/>
        </p:nvCxnSpPr>
        <p:spPr>
          <a:xfrm rot="10800000">
            <a:off x="6778800" y="932400"/>
            <a:ext cx="1774800" cy="660960"/>
          </a:xfrm>
          <a:prstGeom prst="straightConnector1">
            <a:avLst/>
          </a:prstGeom>
          <a:noFill/>
          <a:ln cap="flat" cmpd="sng" w="284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4" name="Google Shape;404;p47"/>
          <p:cNvCxnSpPr/>
          <p:nvPr/>
        </p:nvCxnSpPr>
        <p:spPr>
          <a:xfrm rot="10800000">
            <a:off x="6534000" y="2487240"/>
            <a:ext cx="2217600" cy="735480"/>
          </a:xfrm>
          <a:prstGeom prst="straightConnector1">
            <a:avLst/>
          </a:prstGeom>
          <a:noFill/>
          <a:ln cap="flat" cmpd="sng" w="284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64120" y="-10"/>
            <a:ext cx="5007600" cy="66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48"/>
          <p:cNvSpPr txBox="1"/>
          <p:nvPr/>
        </p:nvSpPr>
        <p:spPr>
          <a:xfrm>
            <a:off x="9036000" y="6580800"/>
            <a:ext cx="2463480" cy="609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Source: Nation CYMRU</a:t>
            </a:r>
            <a:br>
              <a:rPr lang="en-US" sz="1800"/>
            </a:b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48"/>
          <p:cNvSpPr/>
          <p:nvPr/>
        </p:nvSpPr>
        <p:spPr>
          <a:xfrm>
            <a:off x="3347675" y="1658150"/>
            <a:ext cx="4062900" cy="7080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F4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8"/>
          <p:cNvSpPr txBox="1"/>
          <p:nvPr/>
        </p:nvSpPr>
        <p:spPr>
          <a:xfrm>
            <a:off x="3347675" y="1658150"/>
            <a:ext cx="4062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Barlow"/>
                <a:ea typeface="Barlow"/>
                <a:cs typeface="Barlow"/>
                <a:sym typeface="Barlow"/>
              </a:rPr>
              <a:t>Ursos retornam para o deserto vilarejo de Welsh durante o lockdown</a:t>
            </a:r>
            <a:endParaRPr b="1" sz="18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0560" y="552600"/>
            <a:ext cx="10479600" cy="5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9"/>
          <p:cNvSpPr/>
          <p:nvPr/>
        </p:nvSpPr>
        <p:spPr>
          <a:xfrm>
            <a:off x="4744800" y="4532400"/>
            <a:ext cx="1503600" cy="1507800"/>
          </a:xfrm>
          <a:prstGeom prst="ellipse">
            <a:avLst/>
          </a:prstGeom>
          <a:solidFill>
            <a:srgbClr val="FFFF00">
              <a:alpha val="3372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9"/>
          <p:cNvSpPr/>
          <p:nvPr/>
        </p:nvSpPr>
        <p:spPr>
          <a:xfrm>
            <a:off x="2374200" y="3285360"/>
            <a:ext cx="1463760" cy="1507680"/>
          </a:xfrm>
          <a:prstGeom prst="ellipse">
            <a:avLst/>
          </a:prstGeom>
          <a:solidFill>
            <a:srgbClr val="FFFF00">
              <a:alpha val="3372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9"/>
          <p:cNvSpPr txBox="1"/>
          <p:nvPr/>
        </p:nvSpPr>
        <p:spPr>
          <a:xfrm>
            <a:off x="9036000" y="6580800"/>
            <a:ext cx="2463480" cy="609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Source: Nation CYMRU</a:t>
            </a:r>
            <a:br>
              <a:rPr lang="en-US" sz="1800"/>
            </a:b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9"/>
          <p:cNvSpPr/>
          <p:nvPr/>
        </p:nvSpPr>
        <p:spPr>
          <a:xfrm>
            <a:off x="1028750" y="624600"/>
            <a:ext cx="10303200" cy="55476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rgbClr val="F4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9"/>
          <p:cNvSpPr/>
          <p:nvPr/>
        </p:nvSpPr>
        <p:spPr>
          <a:xfrm>
            <a:off x="3141900" y="3854425"/>
            <a:ext cx="1708800" cy="1363800"/>
          </a:xfrm>
          <a:prstGeom prst="ellipse">
            <a:avLst/>
          </a:prstGeom>
          <a:solidFill>
            <a:srgbClr val="FFF2CC"/>
          </a:solidFill>
          <a:ln cap="flat" cmpd="sng" w="9525">
            <a:solidFill>
              <a:srgbClr val="F4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9"/>
          <p:cNvSpPr/>
          <p:nvPr/>
        </p:nvSpPr>
        <p:spPr>
          <a:xfrm>
            <a:off x="5742025" y="4914600"/>
            <a:ext cx="1503600" cy="1088700"/>
          </a:xfrm>
          <a:prstGeom prst="ellipse">
            <a:avLst/>
          </a:prstGeom>
          <a:solidFill>
            <a:srgbClr val="FFF2CC"/>
          </a:solidFill>
          <a:ln cap="flat" cmpd="sng" w="9525">
            <a:solidFill>
              <a:srgbClr val="F4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9"/>
          <p:cNvSpPr txBox="1"/>
          <p:nvPr/>
        </p:nvSpPr>
        <p:spPr>
          <a:xfrm>
            <a:off x="1121350" y="683700"/>
            <a:ext cx="9975300" cy="54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Matilha </a:t>
            </a:r>
            <a:endParaRPr b="1" sz="23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Ebril Siriol disse não se incomodar com os ursos, mas sim com os rumores de que foram ouvidos lobos uivando durante a noite e isso causou preocupação.</a:t>
            </a:r>
            <a:endParaRPr b="1" sz="23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“ Eu acho que a atitude dos ursos é assim, se 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 n</a:t>
            </a:r>
            <a:r>
              <a:rPr b="1" lang="en-US" sz="2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ão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  incomodar eles, eles n</a:t>
            </a:r>
            <a:r>
              <a:rPr b="1" lang="en-US" sz="2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ão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  incomodam 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, mas eu gostaria de andar nas ruas sem me preocupar com uma matilha de lobos ferozes”</a:t>
            </a:r>
            <a:endParaRPr b="1" sz="23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“Agora que </a:t>
            </a:r>
            <a:r>
              <a:rPr b="1" lang="en-US" sz="2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é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 dia 1 de Abril e um novo ano financeiro, eu espero que o serviço de 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emergências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 tenha recursos para fazer algo sobre isso”</a:t>
            </a:r>
            <a:endParaRPr b="1" sz="23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“Pelo menos eu n</a:t>
            </a:r>
            <a:r>
              <a:rPr b="1" lang="en-US" sz="2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ão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 acordei com um mamute peludo no meu jardim essa 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manhã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, como aconteceu com minha 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irmã</a:t>
            </a:r>
            <a:r>
              <a:rPr b="1" lang="en-US" sz="2300">
                <a:latin typeface="Barlow"/>
                <a:ea typeface="Barlow"/>
                <a:cs typeface="Barlow"/>
                <a:sym typeface="Barlow"/>
              </a:rPr>
              <a:t> em Cardiff.”</a:t>
            </a:r>
            <a:endParaRPr b="1" sz="23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2B5A1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0"/>
          <p:cNvSpPr txBox="1"/>
          <p:nvPr/>
        </p:nvSpPr>
        <p:spPr>
          <a:xfrm>
            <a:off x="390025" y="1098000"/>
            <a:ext cx="114897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PARTE 4: </a:t>
            </a:r>
            <a:br>
              <a:rPr lang="en-US" sz="1800"/>
            </a:br>
            <a:r>
              <a:rPr b="1" lang="en-US" sz="60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COMPARTILHANDO COM CUIDADO</a:t>
            </a:r>
            <a:r>
              <a:rPr b="1" lang="en-US" sz="60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 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51"/>
          <p:cNvSpPr txBox="1"/>
          <p:nvPr/>
        </p:nvSpPr>
        <p:spPr>
          <a:xfrm>
            <a:off x="552240" y="2496960"/>
            <a:ext cx="10947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O QUE 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VOCÊ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FAZ QUANDO 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VÊ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ALGUMA FALSA 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INFORMAÇÃO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NO SEU FEED DE 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NOTÍCIAS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?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52"/>
          <p:cNvSpPr txBox="1"/>
          <p:nvPr/>
        </p:nvSpPr>
        <p:spPr>
          <a:xfrm>
            <a:off x="552240" y="532440"/>
            <a:ext cx="10947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1. 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RECONHEÇA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SUAS 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EMOÇÕES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52"/>
          <p:cNvSpPr txBox="1"/>
          <p:nvPr/>
        </p:nvSpPr>
        <p:spPr>
          <a:xfrm>
            <a:off x="718560" y="1865160"/>
            <a:ext cx="6444000" cy="334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Lembre se que respondemos emocionalmente as informações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. </a:t>
            </a:r>
            <a:br>
              <a:rPr lang="en-US" sz="1800"/>
            </a:br>
            <a:br>
              <a:rPr lang="en-US" sz="1800"/>
            </a:b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Caso veja alguma coisa que te traga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uma forte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reação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-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choque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raiva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admiração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-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há chance de ser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fals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o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ou enganoso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2" name="Google Shape;452;p52"/>
          <p:cNvPicPr preferRelativeResize="0"/>
          <p:nvPr/>
        </p:nvPicPr>
        <p:blipFill rotWithShape="1">
          <a:blip r:embed="rId4">
            <a:alphaModFix/>
          </a:blip>
          <a:srcRect b="0" l="25196" r="27657" t="0"/>
          <a:stretch/>
        </p:blipFill>
        <p:spPr>
          <a:xfrm>
            <a:off x="7887600" y="1729080"/>
            <a:ext cx="3614400" cy="43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52"/>
          <p:cNvSpPr txBox="1"/>
          <p:nvPr/>
        </p:nvSpPr>
        <p:spPr>
          <a:xfrm>
            <a:off x="9036000" y="6580800"/>
            <a:ext cx="2463480" cy="609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Image credit: Marion Barraud</a:t>
            </a:r>
            <a:br>
              <a:rPr lang="en-US" sz="1800"/>
            </a:b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53"/>
          <p:cNvSpPr txBox="1"/>
          <p:nvPr/>
        </p:nvSpPr>
        <p:spPr>
          <a:xfrm>
            <a:off x="552240" y="532440"/>
            <a:ext cx="10947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2. 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CAVE UM POUCO MAIS FUNDO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53"/>
          <p:cNvSpPr txBox="1"/>
          <p:nvPr/>
        </p:nvSpPr>
        <p:spPr>
          <a:xfrm>
            <a:off x="718550" y="1865150"/>
            <a:ext cx="6318300" cy="3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Não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leve todas as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informações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ao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pé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da letra</a:t>
            </a:r>
            <a:br>
              <a:rPr lang="en-US" sz="1800"/>
            </a:br>
            <a:br>
              <a:rPr lang="en-US" sz="1800"/>
            </a:b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Faça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perguntas 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críticas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c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omo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- </a:t>
            </a:r>
            <a:r>
              <a:rPr i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Por que estou vendo esta </a:t>
            </a:r>
            <a:r>
              <a:rPr i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informação</a:t>
            </a:r>
            <a:r>
              <a:rPr i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0" i="1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i="1"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Quem está por trás disso</a:t>
            </a:r>
            <a:r>
              <a:rPr b="0" i="1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?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53"/>
          <p:cNvSpPr txBox="1"/>
          <p:nvPr/>
        </p:nvSpPr>
        <p:spPr>
          <a:xfrm>
            <a:off x="10425600" y="2512800"/>
            <a:ext cx="160920" cy="153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4" name="Google Shape;464;p53"/>
          <p:cNvPicPr preferRelativeResize="0"/>
          <p:nvPr/>
        </p:nvPicPr>
        <p:blipFill rotWithShape="1">
          <a:blip r:embed="rId4">
            <a:alphaModFix/>
          </a:blip>
          <a:srcRect b="0" l="10531" r="7650" t="0"/>
          <a:stretch/>
        </p:blipFill>
        <p:spPr>
          <a:xfrm>
            <a:off x="7588800" y="1582560"/>
            <a:ext cx="3510360" cy="42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53"/>
          <p:cNvSpPr txBox="1"/>
          <p:nvPr/>
        </p:nvSpPr>
        <p:spPr>
          <a:xfrm>
            <a:off x="9036000" y="6580800"/>
            <a:ext cx="2463480" cy="609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Image credit: Marion Barraud</a:t>
            </a:r>
            <a:br>
              <a:rPr lang="en-US" sz="1800"/>
            </a:b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54"/>
          <p:cNvSpPr txBox="1"/>
          <p:nvPr/>
        </p:nvSpPr>
        <p:spPr>
          <a:xfrm>
            <a:off x="552240" y="532440"/>
            <a:ext cx="10947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3. 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CONVERSE COM </a:t>
            </a:r>
            <a:endParaRPr b="1" sz="6000">
              <a:solidFill>
                <a:srgbClr val="595959"/>
              </a:solidFill>
              <a:latin typeface="Barlow Black"/>
              <a:ea typeface="Barlow Black"/>
              <a:cs typeface="Barlow Black"/>
              <a:sym typeface="Barlow Black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PESSOAS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54"/>
          <p:cNvSpPr txBox="1"/>
          <p:nvPr/>
        </p:nvSpPr>
        <p:spPr>
          <a:xfrm>
            <a:off x="794875" y="2145150"/>
            <a:ext cx="6465600" cy="3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Todos são vulneráveis a propagar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informação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enganosa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. </a:t>
            </a:r>
            <a:br>
              <a:rPr lang="en-US" sz="1800"/>
            </a:br>
            <a:br>
              <a:rPr lang="en-US" sz="1800"/>
            </a:b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Fale com as pessoas usando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compreensão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e linguagem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não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julgadora para que elas saibam que a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informação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pode ser falsa.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 </a:t>
            </a: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54"/>
          <p:cNvSpPr txBox="1"/>
          <p:nvPr/>
        </p:nvSpPr>
        <p:spPr>
          <a:xfrm>
            <a:off x="10022400" y="0"/>
            <a:ext cx="89280" cy="85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6" name="Google Shape;476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67200" y="476280"/>
            <a:ext cx="3798000" cy="53712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54"/>
          <p:cNvSpPr txBox="1"/>
          <p:nvPr/>
        </p:nvSpPr>
        <p:spPr>
          <a:xfrm>
            <a:off x="9036000" y="6580800"/>
            <a:ext cx="2463480" cy="609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Image credit: Marion Barraud</a:t>
            </a:r>
            <a:br>
              <a:rPr lang="en-US" sz="1800"/>
            </a:b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55"/>
          <p:cNvPicPr preferRelativeResize="0"/>
          <p:nvPr/>
        </p:nvPicPr>
        <p:blipFill rotWithShape="1">
          <a:blip r:embed="rId3">
            <a:alphaModFix/>
          </a:blip>
          <a:srcRect b="0" l="7813" r="8267" t="0"/>
          <a:stretch/>
        </p:blipFill>
        <p:spPr>
          <a:xfrm>
            <a:off x="6850800" y="1067400"/>
            <a:ext cx="5029200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55"/>
          <p:cNvSpPr txBox="1"/>
          <p:nvPr/>
        </p:nvSpPr>
        <p:spPr>
          <a:xfrm>
            <a:off x="552240" y="532440"/>
            <a:ext cx="10947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4. DE</a:t>
            </a:r>
            <a:r>
              <a:rPr b="1" lang="en-US" sz="6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SMASCARE</a:t>
            </a:r>
            <a:r>
              <a:rPr b="1" lang="en-US" sz="6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!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55"/>
          <p:cNvSpPr txBox="1"/>
          <p:nvPr/>
        </p:nvSpPr>
        <p:spPr>
          <a:xfrm>
            <a:off x="642480" y="1865160"/>
            <a:ext cx="6465600" cy="44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160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Forneça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explicação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clara sobre: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216000" lvl="0" marL="444600" marR="0" rtl="0" algn="l">
              <a:lnSpc>
                <a:spcPct val="100000"/>
              </a:lnSpc>
              <a:spcBef>
                <a:spcPts val="1191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Noto Sans Symbols"/>
              <a:buAutoNum type="arabicPlain"/>
            </a:pP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Por que agora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está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claro que a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informação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é falsa, e 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216000" lvl="0" marL="444600" marR="0" rtl="0" algn="l">
              <a:lnSpc>
                <a:spcPct val="100000"/>
              </a:lnSpc>
              <a:spcBef>
                <a:spcPts val="2183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Noto Sans Symbols"/>
              <a:buAutoNum type="arabicPlain"/>
            </a:pP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Qual é a verdade</a:t>
            </a:r>
            <a:r>
              <a:rPr b="0" lang="en-US" sz="36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.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92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55"/>
          <p:cNvSpPr txBox="1"/>
          <p:nvPr/>
        </p:nvSpPr>
        <p:spPr>
          <a:xfrm>
            <a:off x="12898800" y="3444120"/>
            <a:ext cx="159480" cy="15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6" name="Google Shape;486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55"/>
          <p:cNvSpPr txBox="1"/>
          <p:nvPr/>
        </p:nvSpPr>
        <p:spPr>
          <a:xfrm>
            <a:off x="9036000" y="6580800"/>
            <a:ext cx="2463480" cy="609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latin typeface="Barlow"/>
                <a:ea typeface="Barlow"/>
                <a:cs typeface="Barlow"/>
                <a:sym typeface="Barlow"/>
              </a:rPr>
              <a:t>Image credit: Marion Barraud</a:t>
            </a:r>
            <a:br>
              <a:rPr lang="en-US" sz="1800"/>
            </a:b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000" y="0"/>
            <a:ext cx="10166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56"/>
          <p:cNvSpPr txBox="1"/>
          <p:nvPr/>
        </p:nvSpPr>
        <p:spPr>
          <a:xfrm>
            <a:off x="10872000" y="356040"/>
            <a:ext cx="1078200" cy="6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Source: Debunking handbook 2020</a:t>
            </a:r>
            <a:endParaRPr b="0" sz="1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56"/>
          <p:cNvSpPr/>
          <p:nvPr/>
        </p:nvSpPr>
        <p:spPr>
          <a:xfrm>
            <a:off x="4870400" y="133350"/>
            <a:ext cx="6140400" cy="16953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56"/>
          <p:cNvSpPr/>
          <p:nvPr/>
        </p:nvSpPr>
        <p:spPr>
          <a:xfrm>
            <a:off x="1338575" y="400100"/>
            <a:ext cx="3347700" cy="1056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38100">
            <a:solidFill>
              <a:srgbClr val="4BAC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56"/>
          <p:cNvSpPr/>
          <p:nvPr/>
        </p:nvSpPr>
        <p:spPr>
          <a:xfrm>
            <a:off x="1274200" y="5366475"/>
            <a:ext cx="3461400" cy="11640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38100">
            <a:solidFill>
              <a:srgbClr val="4BAC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56"/>
          <p:cNvSpPr txBox="1"/>
          <p:nvPr/>
        </p:nvSpPr>
        <p:spPr>
          <a:xfrm>
            <a:off x="2337125" y="551150"/>
            <a:ext cx="15279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00">
                <a:solidFill>
                  <a:srgbClr val="4BACC6"/>
                </a:solidFill>
                <a:latin typeface="Barlow"/>
                <a:ea typeface="Barlow"/>
                <a:cs typeface="Barlow"/>
                <a:sym typeface="Barlow"/>
              </a:rPr>
              <a:t>FATO</a:t>
            </a:r>
            <a:endParaRPr b="1" sz="3700">
              <a:solidFill>
                <a:srgbClr val="4BACC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98" name="Google Shape;498;p56"/>
          <p:cNvSpPr txBox="1"/>
          <p:nvPr/>
        </p:nvSpPr>
        <p:spPr>
          <a:xfrm>
            <a:off x="2360075" y="5593725"/>
            <a:ext cx="21126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00">
                <a:solidFill>
                  <a:srgbClr val="4BACC6"/>
                </a:solidFill>
                <a:latin typeface="Barlow"/>
                <a:ea typeface="Barlow"/>
                <a:cs typeface="Barlow"/>
                <a:sym typeface="Barlow"/>
              </a:rPr>
              <a:t>FATO</a:t>
            </a:r>
            <a:endParaRPr b="1" sz="3700">
              <a:solidFill>
                <a:srgbClr val="4BACC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99" name="Google Shape;499;p56"/>
          <p:cNvSpPr/>
          <p:nvPr/>
        </p:nvSpPr>
        <p:spPr>
          <a:xfrm>
            <a:off x="1338500" y="2001575"/>
            <a:ext cx="3347700" cy="1164000"/>
          </a:xfrm>
          <a:prstGeom prst="roundRect">
            <a:avLst>
              <a:gd fmla="val 16667" name="adj"/>
            </a:avLst>
          </a:prstGeom>
          <a:solidFill>
            <a:srgbClr val="F9CB9C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56"/>
          <p:cNvSpPr/>
          <p:nvPr/>
        </p:nvSpPr>
        <p:spPr>
          <a:xfrm>
            <a:off x="1257500" y="3689151"/>
            <a:ext cx="3461400" cy="1164000"/>
          </a:xfrm>
          <a:prstGeom prst="roundRect">
            <a:avLst>
              <a:gd fmla="val 16667" name="adj"/>
            </a:avLst>
          </a:prstGeom>
          <a:solidFill>
            <a:srgbClr val="B6D7A8"/>
          </a:solidFill>
          <a:ln cap="flat" cmpd="sng" w="3810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56"/>
          <p:cNvSpPr txBox="1"/>
          <p:nvPr/>
        </p:nvSpPr>
        <p:spPr>
          <a:xfrm>
            <a:off x="1759850" y="1916550"/>
            <a:ext cx="29889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ATENÇÃO</a:t>
            </a:r>
            <a:r>
              <a:rPr b="1" lang="en-US" sz="37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 COM O MITO</a:t>
            </a:r>
            <a:endParaRPr b="1" sz="370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2" name="Google Shape;502;p56"/>
          <p:cNvSpPr txBox="1"/>
          <p:nvPr/>
        </p:nvSpPr>
        <p:spPr>
          <a:xfrm>
            <a:off x="1700450" y="3657625"/>
            <a:ext cx="3347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00B050"/>
                </a:solidFill>
                <a:latin typeface="Barlow"/>
                <a:ea typeface="Barlow"/>
                <a:cs typeface="Barlow"/>
                <a:sym typeface="Barlow"/>
              </a:rPr>
              <a:t>EXPLICANDO </a:t>
            </a:r>
            <a:endParaRPr b="1" sz="3400">
              <a:solidFill>
                <a:srgbClr val="00B05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00B050"/>
                </a:solidFill>
                <a:latin typeface="Barlow"/>
                <a:ea typeface="Barlow"/>
                <a:cs typeface="Barlow"/>
                <a:sym typeface="Barlow"/>
              </a:rPr>
              <a:t>   A FALÁCIA</a:t>
            </a:r>
            <a:endParaRPr b="1" sz="3400">
              <a:solidFill>
                <a:srgbClr val="00B05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3" name="Google Shape;503;p56"/>
          <p:cNvSpPr/>
          <p:nvPr/>
        </p:nvSpPr>
        <p:spPr>
          <a:xfrm>
            <a:off x="4687850" y="2130413"/>
            <a:ext cx="6262200" cy="10563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56"/>
          <p:cNvSpPr/>
          <p:nvPr/>
        </p:nvSpPr>
        <p:spPr>
          <a:xfrm>
            <a:off x="4870400" y="3847525"/>
            <a:ext cx="5985600" cy="10563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56"/>
          <p:cNvSpPr/>
          <p:nvPr/>
        </p:nvSpPr>
        <p:spPr>
          <a:xfrm>
            <a:off x="4947100" y="4432525"/>
            <a:ext cx="5908800" cy="21777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56"/>
          <p:cNvSpPr txBox="1"/>
          <p:nvPr/>
        </p:nvSpPr>
        <p:spPr>
          <a:xfrm>
            <a:off x="5025225" y="274100"/>
            <a:ext cx="59856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Siga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 com o fato se for claro, conciso e consistente - faça ser simples, concreto e plausível. Deve ‘encaixar’ na história.</a:t>
            </a:r>
            <a:endParaRPr sz="2600">
              <a:solidFill>
                <a:srgbClr val="07376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7" name="Google Shape;507;p56"/>
          <p:cNvSpPr txBox="1"/>
          <p:nvPr/>
        </p:nvSpPr>
        <p:spPr>
          <a:xfrm>
            <a:off x="5053550" y="1944750"/>
            <a:ext cx="6140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Avise de 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antemão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 que um mito 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está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 chegando… mencione isso uma vez apenas.</a:t>
            </a:r>
            <a:endParaRPr sz="2600">
              <a:solidFill>
                <a:srgbClr val="07376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8" name="Google Shape;508;p56"/>
          <p:cNvSpPr txBox="1"/>
          <p:nvPr/>
        </p:nvSpPr>
        <p:spPr>
          <a:xfrm>
            <a:off x="5025225" y="3847525"/>
            <a:ext cx="5604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 Explique como o mito desorienta</a:t>
            </a:r>
            <a:endParaRPr sz="2600">
              <a:solidFill>
                <a:srgbClr val="07376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9" name="Google Shape;509;p56"/>
          <p:cNvSpPr txBox="1"/>
          <p:nvPr/>
        </p:nvSpPr>
        <p:spPr>
          <a:xfrm>
            <a:off x="5053550" y="5093325"/>
            <a:ext cx="57096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Finalize 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reforçando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 o fato 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múltiplas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 vezes se for 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possível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. tenha certeza de estar proporcionando uma 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explicação</a:t>
            </a:r>
            <a:r>
              <a:rPr lang="en-US" sz="2600">
                <a:solidFill>
                  <a:srgbClr val="073763"/>
                </a:solidFill>
                <a:latin typeface="Barlow"/>
                <a:ea typeface="Barlow"/>
                <a:cs typeface="Barlow"/>
                <a:sym typeface="Barlow"/>
              </a:rPr>
              <a:t> alternativa e casual.</a:t>
            </a:r>
            <a:endParaRPr sz="2600">
              <a:solidFill>
                <a:srgbClr val="07376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57"/>
          <p:cNvSpPr txBox="1"/>
          <p:nvPr/>
        </p:nvSpPr>
        <p:spPr>
          <a:xfrm>
            <a:off x="9000000" y="6264000"/>
            <a:ext cx="3096000" cy="486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600" strike="noStrike">
                <a:latin typeface="Barlow"/>
                <a:ea typeface="Barlow"/>
                <a:cs typeface="Barlow"/>
                <a:sym typeface="Barlow"/>
              </a:rPr>
              <a:t>Datadetoxkit.org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5" name="Google Shape;515;p57"/>
          <p:cNvPicPr preferRelativeResize="0"/>
          <p:nvPr/>
        </p:nvPicPr>
        <p:blipFill rotWithShape="1">
          <a:blip r:embed="rId3">
            <a:alphaModFix/>
          </a:blip>
          <a:srcRect b="0" l="0" r="0" t="16212"/>
          <a:stretch/>
        </p:blipFill>
        <p:spPr>
          <a:xfrm>
            <a:off x="106456" y="533400"/>
            <a:ext cx="11943600" cy="562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58"/>
          <p:cNvPicPr preferRelativeResize="0"/>
          <p:nvPr/>
        </p:nvPicPr>
        <p:blipFill rotWithShape="1">
          <a:blip r:embed="rId3">
            <a:alphaModFix/>
          </a:blip>
          <a:srcRect b="0" l="2105" r="458" t="0"/>
          <a:stretch/>
        </p:blipFill>
        <p:spPr>
          <a:xfrm>
            <a:off x="0" y="3240"/>
            <a:ext cx="12204001" cy="6850799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58"/>
          <p:cNvSpPr txBox="1"/>
          <p:nvPr/>
        </p:nvSpPr>
        <p:spPr>
          <a:xfrm>
            <a:off x="276275" y="2062825"/>
            <a:ext cx="5427900" cy="33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175C43"/>
                </a:solidFill>
                <a:latin typeface="Barlow Black"/>
                <a:ea typeface="Barlow Black"/>
                <a:cs typeface="Barlow Black"/>
                <a:sym typeface="Barlow Black"/>
              </a:rPr>
              <a:t>OBRIGADO</a:t>
            </a:r>
            <a:r>
              <a:rPr b="1" lang="en-US" sz="8000" strike="noStrike">
                <a:solidFill>
                  <a:srgbClr val="175C43"/>
                </a:solidFill>
                <a:latin typeface="Barlow Black"/>
                <a:ea typeface="Barlow Black"/>
                <a:cs typeface="Barlow Black"/>
                <a:sym typeface="Barlow Black"/>
              </a:rPr>
              <a:t>!</a:t>
            </a:r>
            <a:endParaRPr b="0" sz="8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2" name="Google Shape;522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8240" y="315000"/>
            <a:ext cx="1690560" cy="1389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59"/>
          <p:cNvSpPr txBox="1"/>
          <p:nvPr/>
        </p:nvSpPr>
        <p:spPr>
          <a:xfrm>
            <a:off x="547920" y="76200"/>
            <a:ext cx="7444800" cy="13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APRENDA</a:t>
            </a:r>
            <a:r>
              <a:rPr b="1" lang="en-US" sz="4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r>
              <a:rPr b="1" lang="en-US" sz="4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MAIS</a:t>
            </a:r>
            <a:endParaRPr b="0" sz="4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59"/>
          <p:cNvSpPr txBox="1"/>
          <p:nvPr/>
        </p:nvSpPr>
        <p:spPr>
          <a:xfrm>
            <a:off x="639900" y="728775"/>
            <a:ext cx="11024700" cy="57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Exposing the Invisible </a:t>
            </a:r>
            <a:r>
              <a:rPr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3"/>
              </a:rPr>
              <a:t>https://</a:t>
            </a: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4"/>
              </a:rPr>
              <a:t>kit.exposingtheinvisible.org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First Draft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- </a:t>
            </a: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5"/>
              </a:rPr>
              <a:t>https://firstdraftnews.org/training/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The International Fact Checking Network portal </a:t>
            </a: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6"/>
              </a:rPr>
              <a:t>https://educheckmap.factcheckingday.com/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EU Fact Check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7"/>
              </a:rPr>
              <a:t>https://eufactcheck.eu/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Full Fact (UK)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8"/>
              </a:rPr>
              <a:t>https://fullfact.org/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Bellingcat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grupo de investigacao com formato livre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br>
              <a:rPr lang="en-US" sz="1800"/>
            </a:b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9"/>
              </a:rPr>
              <a:t>https://twitter.com/bellingcat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Verification QuizBot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um canal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administrado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por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vários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investigadores com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verificações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diárias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com desafios e dicas nas imagens</a:t>
            </a:r>
            <a:br>
              <a:rPr lang="en-US" sz="1800"/>
            </a:b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geoloc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alizacao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: </a:t>
            </a: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10"/>
              </a:rPr>
              <a:t>https://twitter.com/quiztime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Sector 035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verificação de informação 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online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na conta do 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twitter </a:t>
            </a:r>
            <a:br>
              <a:rPr lang="en-US" sz="1800"/>
            </a:b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11"/>
              </a:rPr>
              <a:t>https://twitter.com/Sector035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Paul Myers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faz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averiguação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de fatos para 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 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BBC:</a:t>
            </a:r>
            <a:br>
              <a:rPr lang="en-US" sz="1800"/>
            </a:b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12"/>
              </a:rPr>
              <a:t>https://twitter.com/PaulMyersBBC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Christiaan Triebert,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faz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averiguação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dos fatos para o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New York</a:t>
            </a:r>
            <a:br>
              <a:rPr lang="en-US" sz="1800"/>
            </a:b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Times: </a:t>
            </a: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13"/>
              </a:rPr>
              <a:t>https://twitter.com/trbrtc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OSINT Podcast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, podcast em formato livre para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investigação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, ferr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amentas, técnicas, métodos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: </a:t>
            </a: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14"/>
              </a:rPr>
              <a:t>https://twitter.com/osintpodcast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40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Debunking Handbook 2020 </a:t>
            </a: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15"/>
              </a:rPr>
              <a:t>https://www.climatechangecommunication.org/wp-content/uploads/2020/10/DebunkingHandbook2020.pdf</a:t>
            </a:r>
            <a:r>
              <a:rPr b="0" lang="en-US" sz="1800" strike="noStrike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M</a:t>
            </a:r>
            <a:r>
              <a:rPr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anual de manipulacao da midia</a:t>
            </a:r>
            <a:r>
              <a:rPr b="0" lang="en-US" sz="1800" u="sng" strike="noStrike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16"/>
              </a:rPr>
              <a:t>https://mediamanipulation.org/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9" name="Google Shape;529;p59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60"/>
          <p:cNvSpPr txBox="1"/>
          <p:nvPr/>
        </p:nvSpPr>
        <p:spPr>
          <a:xfrm>
            <a:off x="547925" y="76200"/>
            <a:ext cx="7756500" cy="13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APRENDA</a:t>
            </a:r>
            <a:r>
              <a:rPr b="1" lang="en-US" sz="4000" strike="noStrike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r>
              <a:rPr b="1" lang="en-US" sz="40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MAIS </a:t>
            </a:r>
            <a:r>
              <a:rPr b="1" lang="en-US" sz="2600">
                <a:solidFill>
                  <a:srgbClr val="595959"/>
                </a:solidFill>
                <a:latin typeface="Barlow Black"/>
                <a:ea typeface="Barlow Black"/>
                <a:cs typeface="Barlow Black"/>
                <a:sym typeface="Barlow Black"/>
              </a:rPr>
              <a:t>/ </a:t>
            </a:r>
            <a:r>
              <a:rPr lang="en-US" sz="2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Referências</a:t>
            </a:r>
            <a:r>
              <a:rPr lang="en-US" sz="26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Brasileiras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60"/>
          <p:cNvSpPr txBox="1"/>
          <p:nvPr/>
        </p:nvSpPr>
        <p:spPr>
          <a:xfrm>
            <a:off x="639900" y="728775"/>
            <a:ext cx="11024700" cy="57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27239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Lupa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a primeira agência de verificação de fatos do Brasil - </a:t>
            </a:r>
            <a:r>
              <a:rPr lang="en-US" sz="18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3"/>
              </a:rPr>
              <a:t>https://piaui.folha.uol.com.br/lupa/</a:t>
            </a:r>
            <a:endParaRPr sz="1800">
              <a:solidFill>
                <a:srgbClr val="595959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27239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</a:t>
            </a:r>
            <a:r>
              <a:rPr b="1"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ato ou Fake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- </a:t>
            </a:r>
            <a:r>
              <a:rPr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Participam da apuração equipes de G1, O Globo, Extra, Época, Valor, CBN, GloboNews e TV Globo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 </a:t>
            </a:r>
            <a:r>
              <a:rPr lang="en-US" sz="18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4"/>
              </a:rPr>
              <a:t>https://g1.globo.com/fato-ou-fake/</a:t>
            </a:r>
            <a:endParaRPr sz="1800">
              <a:solidFill>
                <a:srgbClr val="595959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27239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Barlow"/>
              <a:buChar char="•"/>
            </a:pPr>
            <a:r>
              <a:rPr b="1"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Aos Fatos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</a:t>
            </a:r>
            <a:r>
              <a:rPr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mantido por uma equipe de profissionais multidisciplinares e multitarefas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</a:t>
            </a:r>
            <a:r>
              <a:rPr b="1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800" u="sng">
                <a:solidFill>
                  <a:schemeClr val="hlink"/>
                </a:solidFill>
                <a:hlinkClick r:id="rId5"/>
              </a:rPr>
              <a:t>https://www.aosfatos.org/</a:t>
            </a:r>
            <a:endParaRPr sz="1800"/>
          </a:p>
          <a:p>
            <a:pPr indent="-327239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b="1"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E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</a:t>
            </a:r>
            <a:r>
              <a:rPr b="1"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farsas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</a:t>
            </a:r>
            <a:r>
              <a:rPr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 Tem a  intenção de usar a própria internet para desmistificar as histórias que nela circulam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8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6"/>
              </a:rPr>
              <a:t>https://www.e-farsas.com/</a:t>
            </a:r>
            <a:endParaRPr sz="1800">
              <a:solidFill>
                <a:srgbClr val="595959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27239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Barlow"/>
              <a:buChar char="•"/>
            </a:pPr>
            <a:r>
              <a:rPr b="1"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Conselho Nacional de Justiça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</a:t>
            </a:r>
            <a:r>
              <a:rPr lang="en-US" sz="18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7"/>
              </a:rPr>
              <a:t>https://www.cnj.jus.br/programas-e-acoes/painel-de-checagem-de-fake-news/</a:t>
            </a:r>
            <a:r>
              <a:rPr b="0"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  <a:p>
            <a:pPr indent="-327239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Boatos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- </a:t>
            </a:r>
            <a:r>
              <a:rPr lang="en-US" sz="1800">
                <a:solidFill>
                  <a:srgbClr val="444444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presta um serviço para o usuário da internet sobre mentiras contadas online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- </a:t>
            </a:r>
            <a:r>
              <a:rPr lang="en-US" sz="18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8"/>
              </a:rPr>
              <a:t>https://www.boatos.org/</a:t>
            </a:r>
            <a:endParaRPr sz="1800">
              <a:latin typeface="Barlow"/>
              <a:ea typeface="Barlow"/>
              <a:cs typeface="Barlow"/>
              <a:sym typeface="Barlow"/>
            </a:endParaRPr>
          </a:p>
          <a:p>
            <a:pPr indent="-327239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Projeto Comprova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</a:t>
            </a:r>
            <a:r>
              <a:rPr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uma iniciativa colaborativa que reuniu 24 empresas de mídia do Brasil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objetivo foi descobrir e investigar informações enganosas, inventadas e deliberadamente falsas durante a campanha presidencial de 2018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</a:t>
            </a:r>
            <a:r>
              <a:rPr lang="en-US" sz="18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9"/>
              </a:rPr>
              <a:t>https://projetocomprova.com.br/</a:t>
            </a:r>
            <a:endParaRPr sz="1800">
              <a:solidFill>
                <a:srgbClr val="595959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27239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Barlow"/>
              <a:buChar char="•"/>
            </a:pPr>
            <a:r>
              <a:rPr b="1"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UOL Confere</a:t>
            </a:r>
            <a:r>
              <a:rPr lang="en-US" sz="1800" strike="noStrike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</a:t>
            </a:r>
            <a:r>
              <a:rPr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ideia é não apenas desmentir as fake news, mas também contextualizar fatos, com dados, números, mostrando seus desdobramentos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</a:t>
            </a:r>
            <a:r>
              <a:rPr lang="en-US" sz="18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10"/>
              </a:rPr>
              <a:t>https://noticias.uol.com.br/confere/</a:t>
            </a:r>
            <a:endParaRPr sz="1800">
              <a:solidFill>
                <a:srgbClr val="666666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27239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Truco</a:t>
            </a:r>
            <a:r>
              <a:rPr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</a:t>
            </a:r>
            <a:r>
              <a:rPr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projeto de verifica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çã</a:t>
            </a:r>
            <a:r>
              <a:rPr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o de fato da Agência Pública de jornalismo investigativo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</a:t>
            </a:r>
            <a:r>
              <a:rPr lang="en-US" sz="1800" u="sng">
                <a:solidFill>
                  <a:schemeClr val="hlink"/>
                </a:solidFill>
                <a:hlinkClick r:id="rId11"/>
              </a:rPr>
              <a:t>https://apublica.org/checagem/</a:t>
            </a:r>
            <a:endParaRPr sz="1800"/>
          </a:p>
          <a:p>
            <a:pPr indent="-327239" lvl="0" marL="667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b="1"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Estadão Verifica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</a:t>
            </a:r>
            <a:r>
              <a:rPr lang="en-US" sz="1800">
                <a:solidFill>
                  <a:srgbClr val="666666"/>
                </a:solidFill>
                <a:latin typeface="Barlow"/>
                <a:ea typeface="Barlow"/>
                <a:cs typeface="Barlow"/>
                <a:sym typeface="Barlow"/>
              </a:rPr>
              <a:t>O blog Estadão Verifica faz checagem de fatos e desmonte de boatos, e tem o intuito de conter a disseminação de conteúdo falso com potencial nocivo para a sociedade </a:t>
            </a:r>
            <a:r>
              <a:rPr lang="en-US" sz="1800">
                <a:solidFill>
                  <a:srgbClr val="595959"/>
                </a:solidFill>
                <a:latin typeface="Barlow"/>
                <a:ea typeface="Barlow"/>
                <a:cs typeface="Barlow"/>
                <a:sym typeface="Barlow"/>
              </a:rPr>
              <a:t>- </a:t>
            </a:r>
            <a:r>
              <a:rPr lang="en-US" sz="1800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12"/>
              </a:rPr>
              <a:t>https://politica.estadao.com.br/blogs/estadao-verifica/</a:t>
            </a:r>
            <a:endParaRPr sz="1800">
              <a:solidFill>
                <a:srgbClr val="666666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536" name="Google Shape;536;p6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1264400" y="6040800"/>
            <a:ext cx="824400" cy="708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