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24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0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</p:sldIdLst>
  <p:sldSz cy="5670550" cx="10080625"/>
  <p:notesSz cx="7559675" cy="10691800"/>
  <p:embeddedFontLst>
    <p:embeddedFont>
      <p:font typeface="Barlow"/>
      <p:regular r:id="rId29"/>
      <p:bold r:id="rId30"/>
      <p:italic r:id="rId31"/>
      <p:boldItalic r:id="rId32"/>
    </p:embeddedFont>
    <p:embeddedFont>
      <p:font typeface="Barlow Black"/>
      <p:bold r:id="rId33"/>
      <p:boldItalic r:id="rId3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font" Target="fonts/Barlow-regular.fntdata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font" Target="fonts/Barlow-italic.fntdata"/><Relationship Id="rId30" Type="http://schemas.openxmlformats.org/officeDocument/2006/relationships/font" Target="fonts/Barlow-bold.fntdata"/><Relationship Id="rId11" Type="http://schemas.openxmlformats.org/officeDocument/2006/relationships/slide" Target="slides/slide7.xml"/><Relationship Id="rId33" Type="http://schemas.openxmlformats.org/officeDocument/2006/relationships/font" Target="fonts/BarlowBlack-bold.fntdata"/><Relationship Id="rId10" Type="http://schemas.openxmlformats.org/officeDocument/2006/relationships/slide" Target="slides/slide6.xml"/><Relationship Id="rId32" Type="http://schemas.openxmlformats.org/officeDocument/2006/relationships/font" Target="fonts/Barlow-boldItalic.fntdata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34" Type="http://schemas.openxmlformats.org/officeDocument/2006/relationships/font" Target="fonts/BarlowBlack-boldItalic.fntdata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1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" name="Google Shape;65;p2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3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p3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4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" name="Google Shape;80;p4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5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5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6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6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7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7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8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8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9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9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0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10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1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p11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12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p12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3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p13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4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p14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5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" name="Google Shape;178;p15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6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p16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7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" name="Google Shape;192;p17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8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" name="Google Shape;207;p18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9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6" name="Google Shape;216;p19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20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4" name="Google Shape;224;p20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21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1" name="Google Shape;231;p21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22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1" name="Google Shape;241;p22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23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8" name="Google Shape;248;p23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24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5" name="Google Shape;255;p24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" type="obj">
  <p:cSld name="OBJECT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/>
          <p:nvPr>
            <p:ph type="title"/>
          </p:nvPr>
        </p:nvSpPr>
        <p:spPr>
          <a:xfrm>
            <a:off x="740880" y="627480"/>
            <a:ext cx="8607600" cy="1262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" name="Google Shape;10;p2"/>
          <p:cNvSpPr txBox="1"/>
          <p:nvPr>
            <p:ph idx="1" type="body"/>
          </p:nvPr>
        </p:nvSpPr>
        <p:spPr>
          <a:xfrm>
            <a:off x="740880" y="2101680"/>
            <a:ext cx="8607600" cy="47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Slide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x">
  <p:cSld name="TITLE_AND_BOD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4"/>
          <p:cNvSpPr txBox="1"/>
          <p:nvPr>
            <p:ph type="title"/>
          </p:nvPr>
        </p:nvSpPr>
        <p:spPr>
          <a:xfrm>
            <a:off x="740880" y="627480"/>
            <a:ext cx="8607600" cy="1262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4"/>
          <p:cNvSpPr txBox="1"/>
          <p:nvPr>
            <p:ph idx="1" type="subTitle"/>
          </p:nvPr>
        </p:nvSpPr>
        <p:spPr>
          <a:xfrm>
            <a:off x="740880" y="2101680"/>
            <a:ext cx="8607600" cy="476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" type="twoObj">
  <p:cSld name="TWO_OBJECTS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5"/>
          <p:cNvSpPr txBox="1"/>
          <p:nvPr>
            <p:ph type="title"/>
          </p:nvPr>
        </p:nvSpPr>
        <p:spPr>
          <a:xfrm>
            <a:off x="740880" y="627480"/>
            <a:ext cx="8607600" cy="1262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5"/>
          <p:cNvSpPr txBox="1"/>
          <p:nvPr>
            <p:ph idx="1" type="body"/>
          </p:nvPr>
        </p:nvSpPr>
        <p:spPr>
          <a:xfrm>
            <a:off x="740880" y="2101680"/>
            <a:ext cx="4200480" cy="47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5"/>
          <p:cNvSpPr txBox="1"/>
          <p:nvPr>
            <p:ph idx="2" type="body"/>
          </p:nvPr>
        </p:nvSpPr>
        <p:spPr>
          <a:xfrm>
            <a:off x="5151600" y="2101680"/>
            <a:ext cx="4200480" cy="47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6"/>
          <p:cNvSpPr txBox="1"/>
          <p:nvPr>
            <p:ph type="title"/>
          </p:nvPr>
        </p:nvSpPr>
        <p:spPr>
          <a:xfrm>
            <a:off x="740880" y="627480"/>
            <a:ext cx="8607600" cy="1262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entered Text" type="objOnly">
  <p:cSld name="OBJECT_ONLY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7"/>
          <p:cNvSpPr txBox="1"/>
          <p:nvPr>
            <p:ph idx="1" type="subTitle"/>
          </p:nvPr>
        </p:nvSpPr>
        <p:spPr>
          <a:xfrm>
            <a:off x="740880" y="627480"/>
            <a:ext cx="8607600" cy="585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and Content" type="twoObjAndObj">
  <p:cSld name="TWO_OBJECTS_AND_OBJECT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8"/>
          <p:cNvSpPr txBox="1"/>
          <p:nvPr>
            <p:ph type="title"/>
          </p:nvPr>
        </p:nvSpPr>
        <p:spPr>
          <a:xfrm>
            <a:off x="740880" y="627480"/>
            <a:ext cx="8607600" cy="1262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8"/>
          <p:cNvSpPr txBox="1"/>
          <p:nvPr>
            <p:ph idx="1" type="body"/>
          </p:nvPr>
        </p:nvSpPr>
        <p:spPr>
          <a:xfrm>
            <a:off x="740880" y="2101680"/>
            <a:ext cx="4200480" cy="22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8"/>
          <p:cNvSpPr txBox="1"/>
          <p:nvPr>
            <p:ph idx="2" type="body"/>
          </p:nvPr>
        </p:nvSpPr>
        <p:spPr>
          <a:xfrm>
            <a:off x="5151600" y="2101680"/>
            <a:ext cx="4200480" cy="47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8"/>
          <p:cNvSpPr txBox="1"/>
          <p:nvPr>
            <p:ph idx="3" type="body"/>
          </p:nvPr>
        </p:nvSpPr>
        <p:spPr>
          <a:xfrm>
            <a:off x="740880" y="4589640"/>
            <a:ext cx="4200480" cy="22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Content and 2 Content" type="objAndTwoObj">
  <p:cSld name="OBJECT_AND_TWO_OBJECTS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9"/>
          <p:cNvSpPr txBox="1"/>
          <p:nvPr>
            <p:ph type="title"/>
          </p:nvPr>
        </p:nvSpPr>
        <p:spPr>
          <a:xfrm>
            <a:off x="740880" y="627480"/>
            <a:ext cx="8607600" cy="1262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9"/>
          <p:cNvSpPr txBox="1"/>
          <p:nvPr>
            <p:ph idx="1" type="body"/>
          </p:nvPr>
        </p:nvSpPr>
        <p:spPr>
          <a:xfrm>
            <a:off x="740880" y="2101680"/>
            <a:ext cx="4200480" cy="47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9"/>
          <p:cNvSpPr txBox="1"/>
          <p:nvPr>
            <p:ph idx="2" type="body"/>
          </p:nvPr>
        </p:nvSpPr>
        <p:spPr>
          <a:xfrm>
            <a:off x="5151600" y="2101680"/>
            <a:ext cx="4200480" cy="22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9"/>
          <p:cNvSpPr txBox="1"/>
          <p:nvPr>
            <p:ph idx="3" type="body"/>
          </p:nvPr>
        </p:nvSpPr>
        <p:spPr>
          <a:xfrm>
            <a:off x="5151600" y="4589640"/>
            <a:ext cx="4200480" cy="22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over Content" type="twoObjOverTx">
  <p:cSld name="TWO_OBJECTS_OVER_TEX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0"/>
          <p:cNvSpPr txBox="1"/>
          <p:nvPr>
            <p:ph type="title"/>
          </p:nvPr>
        </p:nvSpPr>
        <p:spPr>
          <a:xfrm>
            <a:off x="740880" y="627480"/>
            <a:ext cx="8607600" cy="1262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0"/>
          <p:cNvSpPr txBox="1"/>
          <p:nvPr>
            <p:ph idx="1" type="body"/>
          </p:nvPr>
        </p:nvSpPr>
        <p:spPr>
          <a:xfrm>
            <a:off x="740880" y="2101680"/>
            <a:ext cx="4200480" cy="22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0"/>
          <p:cNvSpPr txBox="1"/>
          <p:nvPr>
            <p:ph idx="2" type="body"/>
          </p:nvPr>
        </p:nvSpPr>
        <p:spPr>
          <a:xfrm>
            <a:off x="5151600" y="2101680"/>
            <a:ext cx="4200480" cy="22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10"/>
          <p:cNvSpPr txBox="1"/>
          <p:nvPr>
            <p:ph idx="3" type="body"/>
          </p:nvPr>
        </p:nvSpPr>
        <p:spPr>
          <a:xfrm>
            <a:off x="740880" y="4589640"/>
            <a:ext cx="8607600" cy="22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 over Content" type="objOverTx">
  <p:cSld name="OBJECT_OVER_TEX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1"/>
          <p:cNvSpPr txBox="1"/>
          <p:nvPr>
            <p:ph type="title"/>
          </p:nvPr>
        </p:nvSpPr>
        <p:spPr>
          <a:xfrm>
            <a:off x="740880" y="627480"/>
            <a:ext cx="8607600" cy="1262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11"/>
          <p:cNvSpPr txBox="1"/>
          <p:nvPr>
            <p:ph idx="1" type="body"/>
          </p:nvPr>
        </p:nvSpPr>
        <p:spPr>
          <a:xfrm>
            <a:off x="740880" y="2101680"/>
            <a:ext cx="8607600" cy="22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11"/>
          <p:cNvSpPr txBox="1"/>
          <p:nvPr>
            <p:ph idx="2" type="body"/>
          </p:nvPr>
        </p:nvSpPr>
        <p:spPr>
          <a:xfrm>
            <a:off x="740880" y="4589640"/>
            <a:ext cx="8607600" cy="22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4 Content" type="fourObj">
  <p:cSld name="FOUR_OBJECTS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2"/>
          <p:cNvSpPr txBox="1"/>
          <p:nvPr>
            <p:ph type="title"/>
          </p:nvPr>
        </p:nvSpPr>
        <p:spPr>
          <a:xfrm>
            <a:off x="740880" y="627480"/>
            <a:ext cx="8607600" cy="1262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12"/>
          <p:cNvSpPr txBox="1"/>
          <p:nvPr>
            <p:ph idx="1" type="body"/>
          </p:nvPr>
        </p:nvSpPr>
        <p:spPr>
          <a:xfrm>
            <a:off x="740880" y="2101680"/>
            <a:ext cx="4200480" cy="22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12"/>
          <p:cNvSpPr txBox="1"/>
          <p:nvPr>
            <p:ph idx="2" type="body"/>
          </p:nvPr>
        </p:nvSpPr>
        <p:spPr>
          <a:xfrm>
            <a:off x="5151600" y="2101680"/>
            <a:ext cx="4200480" cy="22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2"/>
          <p:cNvSpPr txBox="1"/>
          <p:nvPr>
            <p:ph idx="3" type="body"/>
          </p:nvPr>
        </p:nvSpPr>
        <p:spPr>
          <a:xfrm>
            <a:off x="740880" y="4589640"/>
            <a:ext cx="4200480" cy="22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2"/>
          <p:cNvSpPr txBox="1"/>
          <p:nvPr>
            <p:ph idx="4" type="body"/>
          </p:nvPr>
        </p:nvSpPr>
        <p:spPr>
          <a:xfrm>
            <a:off x="5151600" y="4589640"/>
            <a:ext cx="4200480" cy="22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6 Content">
  <p:cSld name="Title, 6 Content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3"/>
          <p:cNvSpPr txBox="1"/>
          <p:nvPr>
            <p:ph type="title"/>
          </p:nvPr>
        </p:nvSpPr>
        <p:spPr>
          <a:xfrm>
            <a:off x="740880" y="627480"/>
            <a:ext cx="8607600" cy="1262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13"/>
          <p:cNvSpPr txBox="1"/>
          <p:nvPr>
            <p:ph idx="1" type="body"/>
          </p:nvPr>
        </p:nvSpPr>
        <p:spPr>
          <a:xfrm>
            <a:off x="740880" y="2101680"/>
            <a:ext cx="2771280" cy="22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3"/>
          <p:cNvSpPr txBox="1"/>
          <p:nvPr>
            <p:ph idx="2" type="body"/>
          </p:nvPr>
        </p:nvSpPr>
        <p:spPr>
          <a:xfrm>
            <a:off x="3651120" y="2101680"/>
            <a:ext cx="2771280" cy="22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3" type="body"/>
          </p:nvPr>
        </p:nvSpPr>
        <p:spPr>
          <a:xfrm>
            <a:off x="6561360" y="2101680"/>
            <a:ext cx="2771280" cy="22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4" type="body"/>
          </p:nvPr>
        </p:nvSpPr>
        <p:spPr>
          <a:xfrm>
            <a:off x="740880" y="4589640"/>
            <a:ext cx="2771280" cy="22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13"/>
          <p:cNvSpPr txBox="1"/>
          <p:nvPr>
            <p:ph idx="5" type="body"/>
          </p:nvPr>
        </p:nvSpPr>
        <p:spPr>
          <a:xfrm>
            <a:off x="3651120" y="4589640"/>
            <a:ext cx="2771280" cy="22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3"/>
          <p:cNvSpPr txBox="1"/>
          <p:nvPr>
            <p:ph idx="6" type="body"/>
          </p:nvPr>
        </p:nvSpPr>
        <p:spPr>
          <a:xfrm>
            <a:off x="6561360" y="4589640"/>
            <a:ext cx="2771280" cy="22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740880" y="627480"/>
            <a:ext cx="8607600" cy="1262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740880" y="2101680"/>
            <a:ext cx="8607600" cy="47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7.jpg"/><Relationship Id="rId4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1.jpg"/><Relationship Id="rId4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Relationship Id="rId4" Type="http://schemas.openxmlformats.org/officeDocument/2006/relationships/image" Target="../media/image6.png"/><Relationship Id="rId5" Type="http://schemas.openxmlformats.org/officeDocument/2006/relationships/image" Target="../media/image19.png"/><Relationship Id="rId6" Type="http://schemas.openxmlformats.org/officeDocument/2006/relationships/image" Target="../media/image15.png"/><Relationship Id="rId7" Type="http://schemas.openxmlformats.org/officeDocument/2006/relationships/image" Target="../media/image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image" Target="../media/image8.png"/><Relationship Id="rId6" Type="http://schemas.openxmlformats.org/officeDocument/2006/relationships/image" Target="../media/image1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.jpg"/><Relationship Id="rId4" Type="http://schemas.openxmlformats.org/officeDocument/2006/relationships/image" Target="../media/image14.png"/><Relationship Id="rId5" Type="http://schemas.openxmlformats.org/officeDocument/2006/relationships/image" Target="../media/image5.png"/><Relationship Id="rId6" Type="http://schemas.openxmlformats.org/officeDocument/2006/relationships/image" Target="../media/image1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8.jpg"/><Relationship Id="rId4" Type="http://schemas.openxmlformats.org/officeDocument/2006/relationships/image" Target="../media/image10.png"/><Relationship Id="rId5" Type="http://schemas.openxmlformats.org/officeDocument/2006/relationships/image" Target="../media/image22.png"/><Relationship Id="rId6" Type="http://schemas.openxmlformats.org/officeDocument/2006/relationships/image" Target="../media/image3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4.png"/><Relationship Id="rId4" Type="http://schemas.openxmlformats.org/officeDocument/2006/relationships/image" Target="../media/image20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3.jpg"/><Relationship Id="rId4" Type="http://schemas.openxmlformats.org/officeDocument/2006/relationships/image" Target="../media/image41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6.png"/><Relationship Id="rId4" Type="http://schemas.openxmlformats.org/officeDocument/2006/relationships/image" Target="../media/image33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7.png"/><Relationship Id="rId4" Type="http://schemas.openxmlformats.org/officeDocument/2006/relationships/image" Target="../media/image28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2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9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4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5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45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40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0.png"/><Relationship Id="rId4" Type="http://schemas.openxmlformats.org/officeDocument/2006/relationships/image" Target="../media/image38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6.jpg"/><Relationship Id="rId4" Type="http://schemas.openxmlformats.org/officeDocument/2006/relationships/image" Target="../media/image37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43.png"/><Relationship Id="rId4" Type="http://schemas.openxmlformats.org/officeDocument/2006/relationships/image" Target="../media/image42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39.jp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44.jpg"/><Relationship Id="rId4" Type="http://schemas.openxmlformats.org/officeDocument/2006/relationships/image" Target="../media/image4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p14"/>
          <p:cNvPicPr preferRelativeResize="0"/>
          <p:nvPr/>
        </p:nvPicPr>
        <p:blipFill rotWithShape="1">
          <a:blip r:embed="rId3">
            <a:alphaModFix/>
          </a:blip>
          <a:srcRect b="20146" l="0" r="0" t="23496"/>
          <a:stretch/>
        </p:blipFill>
        <p:spPr>
          <a:xfrm>
            <a:off x="0" y="0"/>
            <a:ext cx="10080000" cy="567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15600" y="482760"/>
            <a:ext cx="1824840" cy="1500120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4"/>
          <p:cNvSpPr txBox="1"/>
          <p:nvPr/>
        </p:nvSpPr>
        <p:spPr>
          <a:xfrm>
            <a:off x="439925" y="2495875"/>
            <a:ext cx="6964200" cy="20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en-US" sz="6200">
                <a:solidFill>
                  <a:srgbClr val="FFFFFF"/>
                </a:solidFill>
                <a:latin typeface="Barlow Black"/>
                <a:ea typeface="Barlow Black"/>
                <a:cs typeface="Barlow Black"/>
                <a:sym typeface="Barlow Black"/>
              </a:rPr>
              <a:t>DESMISTIFICANDO SEUS DADOS</a:t>
            </a:r>
            <a:br>
              <a:rPr b="0" i="0" lang="en-US" sz="1800" u="none" cap="none" strike="noStrike"/>
            </a:br>
            <a:endParaRPr b="0" sz="620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/>
          <p:nvPr/>
        </p:nvSpPr>
        <p:spPr>
          <a:xfrm>
            <a:off x="548640" y="363960"/>
            <a:ext cx="9072000" cy="9464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Hoje nós vamos</a:t>
            </a:r>
            <a:r>
              <a:rPr b="0" lang="en-US" sz="3600" strike="noStrike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...</a:t>
            </a:r>
            <a:endParaRPr b="0" sz="3600" strike="noStrike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8" name="Google Shape;68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712000" y="0"/>
            <a:ext cx="1353600" cy="1163160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15"/>
          <p:cNvSpPr txBox="1"/>
          <p:nvPr/>
        </p:nvSpPr>
        <p:spPr>
          <a:xfrm>
            <a:off x="668880" y="1316520"/>
            <a:ext cx="8514000" cy="2112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3600" strike="noStrike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•  Defin</a:t>
            </a:r>
            <a:r>
              <a:rPr lang="en-US" sz="3600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ir</a:t>
            </a:r>
            <a:r>
              <a:rPr b="0" lang="en-US" sz="3600" strike="noStrike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 "da</a:t>
            </a:r>
            <a:r>
              <a:rPr lang="en-US" sz="3600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dos</a:t>
            </a:r>
            <a:r>
              <a:rPr b="0" lang="en-US" sz="3600" strike="noStrike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"</a:t>
            </a:r>
            <a:br>
              <a:rPr lang="en-US" sz="1800"/>
            </a:br>
            <a:r>
              <a:rPr b="0" lang="en-US" sz="3600" strike="noStrike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•  Explor</a:t>
            </a:r>
            <a:r>
              <a:rPr lang="en-US" sz="3600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ar exemplos comuns de dados</a:t>
            </a:r>
            <a:r>
              <a:rPr b="0" lang="en-US" sz="3600" strike="noStrike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br>
              <a:rPr lang="en-US" sz="1800"/>
            </a:br>
            <a:r>
              <a:rPr b="0" lang="en-US" sz="3600" strike="noStrike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•  </a:t>
            </a:r>
            <a:r>
              <a:rPr lang="en-US" sz="3600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Adotar medidas para controlar os seus dados</a:t>
            </a:r>
            <a:endParaRPr b="0" sz="360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 txBox="1"/>
          <p:nvPr/>
        </p:nvSpPr>
        <p:spPr>
          <a:xfrm>
            <a:off x="548640" y="363960"/>
            <a:ext cx="9072000" cy="9464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Regras básicas</a:t>
            </a:r>
            <a:r>
              <a:rPr b="0" lang="en-US" sz="3600" strike="noStrike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...</a:t>
            </a:r>
            <a:endParaRPr b="0" sz="3600" strike="noStrike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5" name="Google Shape;75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712000" y="0"/>
            <a:ext cx="1353600" cy="1163160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16"/>
          <p:cNvSpPr txBox="1"/>
          <p:nvPr/>
        </p:nvSpPr>
        <p:spPr>
          <a:xfrm>
            <a:off x="611640" y="1373760"/>
            <a:ext cx="8514000" cy="2112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3600" strike="noStrike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• </a:t>
            </a:r>
            <a:r>
              <a:rPr b="0" lang="en-US" sz="3600" strike="noStrike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sz="3600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Levante-se</a:t>
            </a:r>
            <a:r>
              <a:rPr b="0" lang="en-US" sz="3600" strike="noStrike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/afaste-se </a:t>
            </a:r>
            <a:br>
              <a:rPr lang="en-US" sz="1800"/>
            </a:br>
            <a:r>
              <a:rPr b="0" lang="en-US" sz="3600" strike="noStrike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•  </a:t>
            </a:r>
            <a:r>
              <a:rPr lang="en-US" sz="3600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Seja gentil</a:t>
            </a:r>
            <a:br>
              <a:rPr lang="en-US" sz="1800"/>
            </a:br>
            <a:r>
              <a:rPr b="0" lang="en-US" sz="3600" strike="noStrike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•  </a:t>
            </a:r>
            <a:r>
              <a:rPr lang="en-US" sz="3600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Silêncio quando </a:t>
            </a:r>
            <a:r>
              <a:rPr lang="en-US" sz="3600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não</a:t>
            </a:r>
            <a:r>
              <a:rPr lang="en-US" sz="3600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 estiver falando</a:t>
            </a:r>
            <a:br>
              <a:rPr lang="en-US" sz="1800"/>
            </a:br>
            <a:r>
              <a:rPr b="0" lang="en-US" sz="3600" strike="noStrike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•  </a:t>
            </a:r>
            <a:r>
              <a:rPr lang="en-US" sz="3600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Divirta-se</a:t>
            </a:r>
            <a:r>
              <a:rPr b="0" lang="en-US" sz="3600" strike="noStrike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 :-)</a:t>
            </a:r>
            <a:endParaRPr b="0" sz="3600" strike="noStrike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7" name="Google Shape;77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944400" y="2973600"/>
            <a:ext cx="2340720" cy="23407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5F4979"/>
        </a:solidFill>
      </p:bgPr>
    </p:bg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7"/>
          <p:cNvSpPr txBox="1"/>
          <p:nvPr/>
        </p:nvSpPr>
        <p:spPr>
          <a:xfrm>
            <a:off x="8748000" y="136440"/>
            <a:ext cx="1163520" cy="9936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" name="Google Shape;83;p17"/>
          <p:cNvSpPr txBox="1"/>
          <p:nvPr/>
        </p:nvSpPr>
        <p:spPr>
          <a:xfrm>
            <a:off x="493920" y="635040"/>
            <a:ext cx="8064000" cy="2470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FFFFFF"/>
                </a:solidFill>
                <a:latin typeface="Barlow Black"/>
                <a:ea typeface="Barlow Black"/>
                <a:cs typeface="Barlow Black"/>
                <a:sym typeface="Barlow Black"/>
              </a:rPr>
              <a:t>VAMOS JOGAR</a:t>
            </a:r>
            <a:r>
              <a:rPr b="0" lang="en-US" sz="3600" strike="noStrike">
                <a:solidFill>
                  <a:srgbClr val="FFFFFF"/>
                </a:solidFill>
                <a:latin typeface="Barlow Black"/>
                <a:ea typeface="Barlow Black"/>
                <a:cs typeface="Barlow Black"/>
                <a:sym typeface="Barlow Black"/>
              </a:rPr>
              <a:t>: </a:t>
            </a:r>
            <a:br>
              <a:rPr lang="en-US" sz="1800"/>
            </a:br>
            <a:r>
              <a:rPr lang="en-US" sz="4800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Qual a força</a:t>
            </a:r>
            <a:endParaRPr sz="4800">
              <a:solidFill>
                <a:srgbClr val="FFFFFF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do seu sinal</a:t>
            </a:r>
            <a:r>
              <a:rPr b="0" lang="en-US" sz="4800" strike="noStrik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?</a:t>
            </a:r>
            <a:endParaRPr b="0" sz="48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" name="Google Shape;84;p17"/>
          <p:cNvSpPr txBox="1"/>
          <p:nvPr/>
        </p:nvSpPr>
        <p:spPr>
          <a:xfrm>
            <a:off x="7826400" y="3895200"/>
            <a:ext cx="695520" cy="69552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" name="Google Shape;85;p17"/>
          <p:cNvSpPr txBox="1"/>
          <p:nvPr/>
        </p:nvSpPr>
        <p:spPr>
          <a:xfrm>
            <a:off x="7736400" y="2610000"/>
            <a:ext cx="876240" cy="876240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7"/>
          <p:cNvSpPr txBox="1"/>
          <p:nvPr/>
        </p:nvSpPr>
        <p:spPr>
          <a:xfrm>
            <a:off x="7801200" y="1432080"/>
            <a:ext cx="876240" cy="876240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17"/>
          <p:cNvSpPr txBox="1"/>
          <p:nvPr/>
        </p:nvSpPr>
        <p:spPr>
          <a:xfrm>
            <a:off x="4438800" y="633240"/>
            <a:ext cx="3295800" cy="4734000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8"/>
          <p:cNvSpPr txBox="1"/>
          <p:nvPr/>
        </p:nvSpPr>
        <p:spPr>
          <a:xfrm>
            <a:off x="12960" y="0"/>
            <a:ext cx="5781600" cy="5659200"/>
          </a:xfrm>
          <a:prstGeom prst="rect">
            <a:avLst/>
          </a:prstGeom>
          <a:solidFill>
            <a:srgbClr val="5F49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3" name="Google Shape;93;p18"/>
          <p:cNvPicPr preferRelativeResize="0"/>
          <p:nvPr/>
        </p:nvPicPr>
        <p:blipFill rotWithShape="1">
          <a:blip r:embed="rId3">
            <a:alphaModFix/>
          </a:blip>
          <a:srcRect b="7809" l="12702" r="8824" t="6770"/>
          <a:stretch/>
        </p:blipFill>
        <p:spPr>
          <a:xfrm>
            <a:off x="8557200" y="9360"/>
            <a:ext cx="1524240" cy="1362600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8"/>
          <p:cNvSpPr txBox="1"/>
          <p:nvPr/>
        </p:nvSpPr>
        <p:spPr>
          <a:xfrm>
            <a:off x="821880" y="1460160"/>
            <a:ext cx="4687200" cy="1973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Eu sei como explicar o que </a:t>
            </a:r>
            <a:r>
              <a:rPr lang="en-US" sz="4800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são</a:t>
            </a:r>
            <a:r>
              <a:rPr lang="en-US" sz="4800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b="0" lang="en-US" sz="4800" strike="noStrik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“da</a:t>
            </a:r>
            <a:r>
              <a:rPr lang="en-US" sz="4800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dos</a:t>
            </a:r>
            <a:r>
              <a:rPr b="0" lang="en-US" sz="4800" strike="noStrik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”.</a:t>
            </a:r>
            <a:endParaRPr b="0" sz="4800" strike="noStrike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5" name="Google Shape;95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937200" y="3913200"/>
            <a:ext cx="1009800" cy="1009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804000" y="2467080"/>
            <a:ext cx="1143000" cy="114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804000" y="1057320"/>
            <a:ext cx="1143000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8"/>
          <p:cNvSpPr txBox="1"/>
          <p:nvPr/>
        </p:nvSpPr>
        <p:spPr>
          <a:xfrm>
            <a:off x="5698800" y="4294800"/>
            <a:ext cx="1315080" cy="4575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5F4979"/>
                </a:solidFill>
                <a:latin typeface="Barlow Black"/>
                <a:ea typeface="Barlow Black"/>
                <a:cs typeface="Barlow Black"/>
                <a:sym typeface="Barlow Black"/>
              </a:rPr>
              <a:t>NÃO</a:t>
            </a:r>
            <a:r>
              <a:rPr lang="en-US" sz="2400">
                <a:solidFill>
                  <a:srgbClr val="5F4979"/>
                </a:solidFill>
                <a:latin typeface="Barlow Black"/>
                <a:ea typeface="Barlow Black"/>
                <a:cs typeface="Barlow Black"/>
                <a:sym typeface="Barlow Black"/>
              </a:rPr>
              <a:t> </a:t>
            </a:r>
            <a:endParaRPr b="0" sz="24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18"/>
          <p:cNvSpPr txBox="1"/>
          <p:nvPr/>
        </p:nvSpPr>
        <p:spPr>
          <a:xfrm>
            <a:off x="5680800" y="2867040"/>
            <a:ext cx="1334520" cy="8229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5F4979"/>
                </a:solidFill>
                <a:latin typeface="Barlow Black"/>
                <a:ea typeface="Barlow Black"/>
                <a:cs typeface="Barlow Black"/>
                <a:sym typeface="Barlow Black"/>
              </a:rPr>
              <a:t>UM POUCO</a:t>
            </a:r>
            <a:endParaRPr b="0" sz="24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p18"/>
          <p:cNvSpPr txBox="1"/>
          <p:nvPr/>
        </p:nvSpPr>
        <p:spPr>
          <a:xfrm>
            <a:off x="5680800" y="1343160"/>
            <a:ext cx="1334520" cy="8229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5F4979"/>
                </a:solidFill>
                <a:latin typeface="Barlow Black"/>
                <a:ea typeface="Barlow Black"/>
                <a:cs typeface="Barlow Black"/>
                <a:sym typeface="Barlow Black"/>
              </a:rPr>
              <a:t>SIM</a:t>
            </a:r>
            <a:endParaRPr b="0" sz="240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9"/>
          <p:cNvSpPr txBox="1"/>
          <p:nvPr/>
        </p:nvSpPr>
        <p:spPr>
          <a:xfrm>
            <a:off x="12960" y="0"/>
            <a:ext cx="5781600" cy="5659200"/>
          </a:xfrm>
          <a:prstGeom prst="rect">
            <a:avLst/>
          </a:prstGeom>
          <a:solidFill>
            <a:srgbClr val="5F49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19"/>
          <p:cNvSpPr txBox="1"/>
          <p:nvPr/>
        </p:nvSpPr>
        <p:spPr>
          <a:xfrm>
            <a:off x="1012320" y="1460160"/>
            <a:ext cx="4744800" cy="1973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Eu sei como meus dados </a:t>
            </a:r>
            <a:r>
              <a:rPr lang="en-US" sz="4800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são</a:t>
            </a:r>
            <a:r>
              <a:rPr lang="en-US" sz="4800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 usados</a:t>
            </a:r>
            <a:endParaRPr b="0" sz="4800" strike="noStrike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7" name="Google Shape;107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57200" y="0"/>
            <a:ext cx="1514880" cy="1301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937200" y="3913200"/>
            <a:ext cx="1009800" cy="1009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804000" y="2467080"/>
            <a:ext cx="1143000" cy="114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804000" y="1057320"/>
            <a:ext cx="1143000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19"/>
          <p:cNvSpPr txBox="1"/>
          <p:nvPr/>
        </p:nvSpPr>
        <p:spPr>
          <a:xfrm>
            <a:off x="5698800" y="4294800"/>
            <a:ext cx="1315080" cy="4575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5F4979"/>
                </a:solidFill>
                <a:latin typeface="Barlow Black"/>
                <a:ea typeface="Barlow Black"/>
                <a:cs typeface="Barlow Black"/>
                <a:sym typeface="Barlow Black"/>
              </a:rPr>
              <a:t>NÃO</a:t>
            </a:r>
            <a:r>
              <a:rPr lang="en-US" sz="2400">
                <a:solidFill>
                  <a:srgbClr val="5F4979"/>
                </a:solidFill>
                <a:latin typeface="Barlow Black"/>
                <a:ea typeface="Barlow Black"/>
                <a:cs typeface="Barlow Black"/>
                <a:sym typeface="Barlow Black"/>
              </a:rPr>
              <a:t> </a:t>
            </a:r>
            <a:endParaRPr b="0" sz="24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19"/>
          <p:cNvSpPr txBox="1"/>
          <p:nvPr/>
        </p:nvSpPr>
        <p:spPr>
          <a:xfrm>
            <a:off x="5680800" y="2867040"/>
            <a:ext cx="1334520" cy="8229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5F4979"/>
                </a:solidFill>
                <a:latin typeface="Barlow Black"/>
                <a:ea typeface="Barlow Black"/>
                <a:cs typeface="Barlow Black"/>
                <a:sym typeface="Barlow Black"/>
              </a:rPr>
              <a:t>UM POUCO</a:t>
            </a:r>
            <a:endParaRPr b="0" sz="24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19"/>
          <p:cNvSpPr txBox="1"/>
          <p:nvPr/>
        </p:nvSpPr>
        <p:spPr>
          <a:xfrm>
            <a:off x="5680800" y="1343160"/>
            <a:ext cx="1334520" cy="8229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5F4979"/>
                </a:solidFill>
                <a:latin typeface="Barlow Black"/>
                <a:ea typeface="Barlow Black"/>
                <a:cs typeface="Barlow Black"/>
                <a:sym typeface="Barlow Black"/>
              </a:rPr>
              <a:t>SIM</a:t>
            </a:r>
            <a:endParaRPr b="0" sz="240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0"/>
          <p:cNvSpPr txBox="1"/>
          <p:nvPr/>
        </p:nvSpPr>
        <p:spPr>
          <a:xfrm>
            <a:off x="12960" y="0"/>
            <a:ext cx="5781600" cy="5659200"/>
          </a:xfrm>
          <a:prstGeom prst="rect">
            <a:avLst/>
          </a:prstGeom>
          <a:solidFill>
            <a:srgbClr val="5F49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p20"/>
          <p:cNvSpPr txBox="1"/>
          <p:nvPr/>
        </p:nvSpPr>
        <p:spPr>
          <a:xfrm>
            <a:off x="936000" y="1460160"/>
            <a:ext cx="4132800" cy="265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Me sinto no controle de meus dados</a:t>
            </a:r>
            <a:r>
              <a:rPr b="0" lang="en-US" sz="4800" strike="noStrik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.</a:t>
            </a:r>
            <a:endParaRPr b="0" sz="4800" strike="noStrike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0" name="Google Shape;120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57200" y="0"/>
            <a:ext cx="1514880" cy="1301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937200" y="3913200"/>
            <a:ext cx="1009800" cy="1009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2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804000" y="2467080"/>
            <a:ext cx="1143000" cy="114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2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804000" y="1057320"/>
            <a:ext cx="1143000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20"/>
          <p:cNvSpPr txBox="1"/>
          <p:nvPr/>
        </p:nvSpPr>
        <p:spPr>
          <a:xfrm>
            <a:off x="5698800" y="4294800"/>
            <a:ext cx="1315080" cy="4575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5F4979"/>
                </a:solidFill>
                <a:latin typeface="Barlow Black"/>
                <a:ea typeface="Barlow Black"/>
                <a:cs typeface="Barlow Black"/>
                <a:sym typeface="Barlow Black"/>
              </a:rPr>
              <a:t>NÃO</a:t>
            </a:r>
            <a:r>
              <a:rPr lang="en-US" sz="2400">
                <a:solidFill>
                  <a:srgbClr val="5F4979"/>
                </a:solidFill>
                <a:latin typeface="Barlow Black"/>
                <a:ea typeface="Barlow Black"/>
                <a:cs typeface="Barlow Black"/>
                <a:sym typeface="Barlow Black"/>
              </a:rPr>
              <a:t> </a:t>
            </a:r>
            <a:endParaRPr b="0" sz="24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" name="Google Shape;125;p20"/>
          <p:cNvSpPr txBox="1"/>
          <p:nvPr/>
        </p:nvSpPr>
        <p:spPr>
          <a:xfrm>
            <a:off x="5680800" y="2867040"/>
            <a:ext cx="1334520" cy="8229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5F4979"/>
                </a:solidFill>
                <a:latin typeface="Barlow Black"/>
                <a:ea typeface="Barlow Black"/>
                <a:cs typeface="Barlow Black"/>
                <a:sym typeface="Barlow Black"/>
              </a:rPr>
              <a:t>UM POUCO</a:t>
            </a:r>
            <a:endParaRPr b="0" sz="24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" name="Google Shape;126;p20"/>
          <p:cNvSpPr txBox="1"/>
          <p:nvPr/>
        </p:nvSpPr>
        <p:spPr>
          <a:xfrm>
            <a:off x="5680800" y="1343160"/>
            <a:ext cx="1334520" cy="8229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5F4979"/>
                </a:solidFill>
                <a:latin typeface="Barlow Black"/>
                <a:ea typeface="Barlow Black"/>
                <a:cs typeface="Barlow Black"/>
                <a:sym typeface="Barlow Black"/>
              </a:rPr>
              <a:t>SIM</a:t>
            </a:r>
            <a:endParaRPr b="0" sz="240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5F4979"/>
        </a:solidFill>
      </p:bgPr>
    </p:bg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1"/>
          <p:cNvSpPr txBox="1"/>
          <p:nvPr/>
        </p:nvSpPr>
        <p:spPr>
          <a:xfrm>
            <a:off x="693000" y="2029680"/>
            <a:ext cx="8694000" cy="1095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O que são “dados”?</a:t>
            </a:r>
            <a:endParaRPr b="0" sz="60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" name="Google Shape;132;p21"/>
          <p:cNvSpPr txBox="1"/>
          <p:nvPr/>
        </p:nvSpPr>
        <p:spPr>
          <a:xfrm>
            <a:off x="8748000" y="136440"/>
            <a:ext cx="1163520" cy="9936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2"/>
          <p:cNvSpPr txBox="1"/>
          <p:nvPr/>
        </p:nvSpPr>
        <p:spPr>
          <a:xfrm>
            <a:off x="693000" y="178560"/>
            <a:ext cx="8694000" cy="1095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4400" strike="noStrike">
                <a:solidFill>
                  <a:srgbClr val="824DAB"/>
                </a:solidFill>
                <a:latin typeface="Barlow"/>
                <a:ea typeface="Barlow"/>
                <a:cs typeface="Barlow"/>
                <a:sym typeface="Barlow"/>
              </a:rPr>
              <a:t>"Da</a:t>
            </a:r>
            <a:r>
              <a:rPr lang="en-US" sz="4400">
                <a:solidFill>
                  <a:srgbClr val="824DAB"/>
                </a:solidFill>
                <a:latin typeface="Barlow"/>
                <a:ea typeface="Barlow"/>
                <a:cs typeface="Barlow"/>
                <a:sym typeface="Barlow"/>
              </a:rPr>
              <a:t>dos</a:t>
            </a:r>
            <a:r>
              <a:rPr b="0" lang="en-US" sz="4400" strike="noStrike">
                <a:solidFill>
                  <a:srgbClr val="824DAB"/>
                </a:solidFill>
                <a:latin typeface="Barlow"/>
                <a:ea typeface="Barlow"/>
                <a:cs typeface="Barlow"/>
                <a:sym typeface="Barlow"/>
              </a:rPr>
              <a:t>" incluem...</a:t>
            </a:r>
            <a:endParaRPr b="0" sz="44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" name="Google Shape;138;p22"/>
          <p:cNvSpPr txBox="1"/>
          <p:nvPr/>
        </p:nvSpPr>
        <p:spPr>
          <a:xfrm>
            <a:off x="821150" y="1443250"/>
            <a:ext cx="6435000" cy="289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400" strike="noStrike">
                <a:solidFill>
                  <a:srgbClr val="824DAB"/>
                </a:solidFill>
                <a:latin typeface="Barlow"/>
                <a:ea typeface="Barlow"/>
                <a:cs typeface="Barlow"/>
                <a:sym typeface="Barlow"/>
              </a:rPr>
              <a:t>•  </a:t>
            </a:r>
            <a:r>
              <a:rPr b="1" lang="en-US" sz="3400">
                <a:solidFill>
                  <a:srgbClr val="824DAB"/>
                </a:solidFill>
                <a:latin typeface="Barlow"/>
                <a:ea typeface="Barlow"/>
                <a:cs typeface="Barlow"/>
                <a:sym typeface="Barlow"/>
              </a:rPr>
              <a:t>Quem</a:t>
            </a:r>
            <a:r>
              <a:rPr b="1" lang="en-US" sz="3400" strike="noStrike">
                <a:solidFill>
                  <a:srgbClr val="824DAB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sz="3400">
                <a:solidFill>
                  <a:srgbClr val="824DAB"/>
                </a:solidFill>
                <a:latin typeface="Barlow"/>
                <a:ea typeface="Barlow"/>
                <a:cs typeface="Barlow"/>
                <a:sym typeface="Barlow"/>
              </a:rPr>
              <a:t>você</a:t>
            </a:r>
            <a:r>
              <a:rPr lang="en-US" sz="3400">
                <a:solidFill>
                  <a:srgbClr val="824DAB"/>
                </a:solidFill>
                <a:latin typeface="Barlow"/>
                <a:ea typeface="Barlow"/>
                <a:cs typeface="Barlow"/>
                <a:sym typeface="Barlow"/>
              </a:rPr>
              <a:t> é </a:t>
            </a:r>
            <a:r>
              <a:rPr b="0" lang="en-US" sz="3400" strike="noStrike">
                <a:solidFill>
                  <a:srgbClr val="824DAB"/>
                </a:solidFill>
                <a:latin typeface="Barlow"/>
                <a:ea typeface="Barlow"/>
                <a:cs typeface="Barlow"/>
                <a:sym typeface="Barlow"/>
              </a:rPr>
              <a:t>ou /</a:t>
            </a:r>
            <a:r>
              <a:rPr lang="en-US" sz="3400">
                <a:solidFill>
                  <a:srgbClr val="824DAB"/>
                </a:solidFill>
                <a:latin typeface="Barlow"/>
                <a:ea typeface="Barlow"/>
                <a:cs typeface="Barlow"/>
                <a:sym typeface="Barlow"/>
              </a:rPr>
              <a:t>conhece</a:t>
            </a:r>
            <a:br>
              <a:rPr lang="en-US" sz="1800"/>
            </a:br>
            <a:r>
              <a:rPr b="1" lang="en-US" sz="3400" strike="noStrike">
                <a:solidFill>
                  <a:srgbClr val="824DAB"/>
                </a:solidFill>
                <a:latin typeface="Barlow"/>
                <a:ea typeface="Barlow"/>
                <a:cs typeface="Barlow"/>
                <a:sym typeface="Barlow"/>
              </a:rPr>
              <a:t>•  </a:t>
            </a:r>
            <a:r>
              <a:rPr b="1" lang="en-US" sz="3400">
                <a:solidFill>
                  <a:srgbClr val="824DAB"/>
                </a:solidFill>
                <a:latin typeface="Barlow"/>
                <a:ea typeface="Barlow"/>
                <a:cs typeface="Barlow"/>
                <a:sym typeface="Barlow"/>
              </a:rPr>
              <a:t>Qual</a:t>
            </a:r>
            <a:r>
              <a:rPr b="1" lang="en-US" sz="3400" strike="noStrike">
                <a:solidFill>
                  <a:srgbClr val="824DAB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sz="3400">
                <a:solidFill>
                  <a:srgbClr val="824DAB"/>
                </a:solidFill>
                <a:latin typeface="Barlow"/>
                <a:ea typeface="Barlow"/>
                <a:cs typeface="Barlow"/>
                <a:sym typeface="Barlow"/>
              </a:rPr>
              <a:t>seu valor</a:t>
            </a:r>
            <a:r>
              <a:rPr b="0" lang="en-US" sz="3400" strike="noStrike">
                <a:solidFill>
                  <a:srgbClr val="824DAB"/>
                </a:solidFill>
                <a:latin typeface="Barlow"/>
                <a:ea typeface="Barlow"/>
                <a:cs typeface="Barlow"/>
                <a:sym typeface="Barlow"/>
              </a:rPr>
              <a:t>/</a:t>
            </a:r>
            <a:r>
              <a:rPr lang="en-US" sz="3400">
                <a:solidFill>
                  <a:srgbClr val="824DAB"/>
                </a:solidFill>
                <a:latin typeface="Barlow"/>
                <a:ea typeface="Barlow"/>
                <a:cs typeface="Barlow"/>
                <a:sym typeface="Barlow"/>
              </a:rPr>
              <a:t>sua </a:t>
            </a:r>
            <a:r>
              <a:rPr lang="en-US" sz="3400">
                <a:solidFill>
                  <a:srgbClr val="824DAB"/>
                </a:solidFill>
                <a:latin typeface="Barlow"/>
                <a:ea typeface="Barlow"/>
                <a:cs typeface="Barlow"/>
                <a:sym typeface="Barlow"/>
              </a:rPr>
              <a:t>aparência </a:t>
            </a:r>
            <a:br>
              <a:rPr lang="en-US" sz="1800"/>
            </a:br>
            <a:r>
              <a:rPr b="1" lang="en-US" sz="3400" strike="noStrike">
                <a:solidFill>
                  <a:srgbClr val="824DAB"/>
                </a:solidFill>
                <a:latin typeface="Barlow"/>
                <a:ea typeface="Barlow"/>
                <a:cs typeface="Barlow"/>
                <a:sym typeface="Barlow"/>
              </a:rPr>
              <a:t>•  </a:t>
            </a:r>
            <a:r>
              <a:rPr b="1" lang="en-US" sz="3400">
                <a:solidFill>
                  <a:srgbClr val="824DAB"/>
                </a:solidFill>
                <a:latin typeface="Barlow"/>
                <a:ea typeface="Barlow"/>
                <a:cs typeface="Barlow"/>
                <a:sym typeface="Barlow"/>
              </a:rPr>
              <a:t>Onde</a:t>
            </a:r>
            <a:r>
              <a:rPr b="1" lang="en-US" sz="3400" strike="noStrike">
                <a:solidFill>
                  <a:srgbClr val="824DAB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sz="3400">
                <a:solidFill>
                  <a:srgbClr val="824DAB"/>
                </a:solidFill>
                <a:latin typeface="Barlow"/>
                <a:ea typeface="Barlow"/>
                <a:cs typeface="Barlow"/>
                <a:sym typeface="Barlow"/>
              </a:rPr>
              <a:t>você</a:t>
            </a:r>
            <a:r>
              <a:rPr lang="en-US" sz="3400">
                <a:solidFill>
                  <a:srgbClr val="824DAB"/>
                </a:solidFill>
                <a:latin typeface="Barlow"/>
                <a:ea typeface="Barlow"/>
                <a:cs typeface="Barlow"/>
                <a:sym typeface="Barlow"/>
              </a:rPr>
              <a:t> vai</a:t>
            </a:r>
            <a:br>
              <a:rPr lang="en-US" sz="1800"/>
            </a:br>
            <a:r>
              <a:rPr b="1" lang="en-US" sz="3400" strike="noStrike">
                <a:solidFill>
                  <a:srgbClr val="824DAB"/>
                </a:solidFill>
                <a:latin typeface="Barlow"/>
                <a:ea typeface="Barlow"/>
                <a:cs typeface="Barlow"/>
                <a:sym typeface="Barlow"/>
              </a:rPr>
              <a:t>•  </a:t>
            </a:r>
            <a:r>
              <a:rPr b="1" lang="en-US" sz="3400">
                <a:solidFill>
                  <a:srgbClr val="824DAB"/>
                </a:solidFill>
                <a:latin typeface="Barlow"/>
                <a:ea typeface="Barlow"/>
                <a:cs typeface="Barlow"/>
                <a:sym typeface="Barlow"/>
              </a:rPr>
              <a:t>Quando</a:t>
            </a:r>
            <a:r>
              <a:rPr b="1" lang="en-US" sz="3400" strike="noStrike">
                <a:solidFill>
                  <a:srgbClr val="824DAB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sz="3400">
                <a:solidFill>
                  <a:srgbClr val="824DAB"/>
                </a:solidFill>
                <a:latin typeface="Barlow"/>
                <a:ea typeface="Barlow"/>
                <a:cs typeface="Barlow"/>
                <a:sym typeface="Barlow"/>
              </a:rPr>
              <a:t>você</a:t>
            </a:r>
            <a:r>
              <a:rPr lang="en-US" sz="3400">
                <a:solidFill>
                  <a:srgbClr val="824DAB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sz="3400">
                <a:solidFill>
                  <a:srgbClr val="824DAB"/>
                </a:solidFill>
                <a:latin typeface="Barlow"/>
                <a:ea typeface="Barlow"/>
                <a:cs typeface="Barlow"/>
                <a:sym typeface="Barlow"/>
              </a:rPr>
              <a:t>vê</a:t>
            </a:r>
            <a:r>
              <a:rPr b="0" lang="en-US" sz="3400" strike="noStrike">
                <a:solidFill>
                  <a:srgbClr val="824DAB"/>
                </a:solidFill>
                <a:latin typeface="Barlow"/>
                <a:ea typeface="Barlow"/>
                <a:cs typeface="Barlow"/>
                <a:sym typeface="Barlow"/>
              </a:rPr>
              <a:t>/escreve/posta</a:t>
            </a:r>
            <a:br>
              <a:rPr lang="en-US" sz="1800"/>
            </a:br>
            <a:r>
              <a:rPr b="1" lang="en-US" sz="3400" strike="noStrike">
                <a:solidFill>
                  <a:srgbClr val="824DAB"/>
                </a:solidFill>
                <a:latin typeface="Barlow"/>
                <a:ea typeface="Barlow"/>
                <a:cs typeface="Barlow"/>
                <a:sym typeface="Barlow"/>
              </a:rPr>
              <a:t>•  </a:t>
            </a:r>
            <a:r>
              <a:rPr b="1" lang="en-US" sz="3400">
                <a:solidFill>
                  <a:srgbClr val="824DAB"/>
                </a:solidFill>
                <a:latin typeface="Barlow"/>
                <a:ea typeface="Barlow"/>
                <a:cs typeface="Barlow"/>
                <a:sym typeface="Barlow"/>
              </a:rPr>
              <a:t>Por que</a:t>
            </a:r>
            <a:r>
              <a:rPr b="1" lang="en-US" sz="3400" strike="noStrike">
                <a:solidFill>
                  <a:srgbClr val="824DAB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sz="3400">
                <a:solidFill>
                  <a:srgbClr val="824DAB"/>
                </a:solidFill>
                <a:latin typeface="Barlow"/>
                <a:ea typeface="Barlow"/>
                <a:cs typeface="Barlow"/>
                <a:sym typeface="Barlow"/>
              </a:rPr>
              <a:t>você</a:t>
            </a:r>
            <a:r>
              <a:rPr lang="en-US" sz="3400">
                <a:solidFill>
                  <a:srgbClr val="824DAB"/>
                </a:solidFill>
                <a:latin typeface="Barlow"/>
                <a:ea typeface="Barlow"/>
                <a:cs typeface="Barlow"/>
                <a:sym typeface="Barlow"/>
              </a:rPr>
              <a:t> gosta de algo</a:t>
            </a:r>
            <a:br>
              <a:rPr lang="en-US" sz="1800"/>
            </a:br>
            <a:r>
              <a:rPr b="1" lang="en-US" sz="3400" strike="noStrike">
                <a:solidFill>
                  <a:srgbClr val="824DAB"/>
                </a:solidFill>
                <a:latin typeface="Barlow"/>
                <a:ea typeface="Barlow"/>
                <a:cs typeface="Barlow"/>
                <a:sym typeface="Barlow"/>
              </a:rPr>
              <a:t>•  </a:t>
            </a:r>
            <a:r>
              <a:rPr b="1" lang="en-US" sz="3400">
                <a:solidFill>
                  <a:srgbClr val="824DAB"/>
                </a:solidFill>
                <a:latin typeface="Barlow"/>
                <a:ea typeface="Barlow"/>
                <a:cs typeface="Barlow"/>
                <a:sym typeface="Barlow"/>
              </a:rPr>
              <a:t>Como</a:t>
            </a:r>
            <a:r>
              <a:rPr b="1" lang="en-US" sz="3400" strike="noStrike">
                <a:solidFill>
                  <a:srgbClr val="824DAB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sz="3400">
                <a:solidFill>
                  <a:srgbClr val="824DAB"/>
                </a:solidFill>
                <a:latin typeface="Barlow"/>
                <a:ea typeface="Barlow"/>
                <a:cs typeface="Barlow"/>
                <a:sym typeface="Barlow"/>
              </a:rPr>
              <a:t>você</a:t>
            </a:r>
            <a:r>
              <a:rPr lang="en-US" sz="3400">
                <a:solidFill>
                  <a:srgbClr val="824DAB"/>
                </a:solidFill>
                <a:latin typeface="Barlow"/>
                <a:ea typeface="Barlow"/>
                <a:cs typeface="Barlow"/>
                <a:sym typeface="Barlow"/>
              </a:rPr>
              <a:t> escolhe</a:t>
            </a:r>
            <a:r>
              <a:rPr b="0" lang="en-US" sz="3400" strike="noStrike">
                <a:solidFill>
                  <a:srgbClr val="824DAB"/>
                </a:solidFill>
                <a:latin typeface="Barlow"/>
                <a:ea typeface="Barlow"/>
                <a:cs typeface="Barlow"/>
                <a:sym typeface="Barlow"/>
              </a:rPr>
              <a:t>/vot</a:t>
            </a:r>
            <a:r>
              <a:rPr lang="en-US" sz="3400">
                <a:solidFill>
                  <a:srgbClr val="824DAB"/>
                </a:solidFill>
                <a:latin typeface="Barlow"/>
                <a:ea typeface="Barlow"/>
                <a:cs typeface="Barlow"/>
                <a:sym typeface="Barlow"/>
              </a:rPr>
              <a:t>a</a:t>
            </a:r>
            <a:r>
              <a:rPr b="0" lang="en-US" sz="3400" strike="noStrike">
                <a:solidFill>
                  <a:srgbClr val="824DAB"/>
                </a:solidFill>
                <a:latin typeface="Barlow"/>
                <a:ea typeface="Barlow"/>
                <a:cs typeface="Barlow"/>
                <a:sym typeface="Barlow"/>
              </a:rPr>
              <a:t>/</a:t>
            </a:r>
            <a:r>
              <a:rPr lang="en-US" sz="3400">
                <a:solidFill>
                  <a:srgbClr val="824DAB"/>
                </a:solidFill>
                <a:latin typeface="Barlow"/>
                <a:ea typeface="Barlow"/>
                <a:cs typeface="Barlow"/>
                <a:sym typeface="Barlow"/>
              </a:rPr>
              <a:t>pensa</a:t>
            </a:r>
            <a:endParaRPr b="0" sz="3400" strike="noStrike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9" name="Google Shape;139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708000" y="1248120"/>
            <a:ext cx="1749600" cy="32864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557200" y="0"/>
            <a:ext cx="1514880" cy="1301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Google Shape;145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57200" y="0"/>
            <a:ext cx="1514880" cy="1301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8488" y="1547831"/>
            <a:ext cx="8557200" cy="3472793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23"/>
          <p:cNvSpPr txBox="1"/>
          <p:nvPr/>
        </p:nvSpPr>
        <p:spPr>
          <a:xfrm>
            <a:off x="744700" y="672125"/>
            <a:ext cx="4924800" cy="72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500">
                <a:latin typeface="Barlow"/>
                <a:ea typeface="Barlow"/>
                <a:cs typeface="Barlow"/>
                <a:sym typeface="Barlow"/>
              </a:rPr>
              <a:t>Cartão de Embarque</a:t>
            </a:r>
            <a:endParaRPr b="1" sz="3900">
              <a:latin typeface="Barlow"/>
              <a:ea typeface="Barlow"/>
              <a:cs typeface="Barlow"/>
              <a:sym typeface="Barlow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" name="Google Shape;152;p24"/>
          <p:cNvPicPr preferRelativeResize="0"/>
          <p:nvPr/>
        </p:nvPicPr>
        <p:blipFill rotWithShape="1">
          <a:blip r:embed="rId3">
            <a:alphaModFix/>
          </a:blip>
          <a:srcRect b="40217" l="17300" r="0" t="0"/>
          <a:stretch/>
        </p:blipFill>
        <p:spPr>
          <a:xfrm>
            <a:off x="230760" y="579240"/>
            <a:ext cx="9374400" cy="488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557200" y="0"/>
            <a:ext cx="1514880" cy="1301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Google Shape;158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03120" y="1215000"/>
            <a:ext cx="5670000" cy="4251600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25"/>
          <p:cNvSpPr txBox="1"/>
          <p:nvPr/>
        </p:nvSpPr>
        <p:spPr>
          <a:xfrm>
            <a:off x="504360" y="226440"/>
            <a:ext cx="9072000" cy="9464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4400" strike="noStrike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Santu</a:t>
            </a:r>
            <a:r>
              <a:rPr lang="en-US" sz="4400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ário de Rinocerontes</a:t>
            </a:r>
            <a:endParaRPr b="0" sz="4400" strike="noStrike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0" name="Google Shape;160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557200" y="0"/>
            <a:ext cx="1514880" cy="1301400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25"/>
          <p:cNvSpPr/>
          <p:nvPr/>
        </p:nvSpPr>
        <p:spPr>
          <a:xfrm>
            <a:off x="2103125" y="2010600"/>
            <a:ext cx="4212300" cy="2988000"/>
          </a:xfrm>
          <a:prstGeom prst="rect">
            <a:avLst/>
          </a:prstGeom>
          <a:solidFill>
            <a:srgbClr val="CCCCCC"/>
          </a:solidFill>
          <a:ln cap="flat" cmpd="sng" w="9525">
            <a:solidFill>
              <a:srgbClr val="CCCC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p25"/>
          <p:cNvSpPr/>
          <p:nvPr/>
        </p:nvSpPr>
        <p:spPr>
          <a:xfrm>
            <a:off x="2190275" y="2136525"/>
            <a:ext cx="4085100" cy="2808300"/>
          </a:xfrm>
          <a:prstGeom prst="rect">
            <a:avLst/>
          </a:prstGeom>
          <a:solidFill>
            <a:srgbClr val="CCCCCC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" name="Google Shape;163;p25"/>
          <p:cNvSpPr txBox="1"/>
          <p:nvPr/>
        </p:nvSpPr>
        <p:spPr>
          <a:xfrm>
            <a:off x="2297775" y="2275325"/>
            <a:ext cx="3910200" cy="227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/>
              <a:t>     </a:t>
            </a:r>
            <a:r>
              <a:rPr b="1" lang="en-US" sz="1500"/>
              <a:t>POR FAVOR, CUIDADO AO COMPARTILHAR FOTOS NA SUA REDE SOCIAL. ISSO PODE ATRAIR CAÇADORES PARA NOSSOS RINOCERONTES.</a:t>
            </a:r>
            <a:endParaRPr b="1" sz="1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00"/>
              <a:t>     DESLIGUE A </a:t>
            </a:r>
            <a:r>
              <a:rPr b="1" lang="en-US" sz="1500"/>
              <a:t>FUNÇÃO</a:t>
            </a:r>
            <a:r>
              <a:rPr b="1" lang="en-US" sz="1500"/>
              <a:t> DE </a:t>
            </a:r>
            <a:r>
              <a:rPr b="1" lang="en-US" sz="1500"/>
              <a:t>GEOLOCALIZAÇÃO E NÃO DIVULGUE ONDE A FOTO FOI TIRADA</a:t>
            </a:r>
            <a:endParaRPr b="1" sz="15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5F4979"/>
        </a:solidFill>
      </p:bgPr>
    </p:bg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6"/>
          <p:cNvSpPr txBox="1"/>
          <p:nvPr/>
        </p:nvSpPr>
        <p:spPr>
          <a:xfrm>
            <a:off x="8748000" y="136440"/>
            <a:ext cx="1163520" cy="9936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" name="Google Shape;169;p26"/>
          <p:cNvSpPr txBox="1"/>
          <p:nvPr/>
        </p:nvSpPr>
        <p:spPr>
          <a:xfrm>
            <a:off x="548640" y="1706040"/>
            <a:ext cx="9072000" cy="20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Quem é </a:t>
            </a:r>
            <a:r>
              <a:rPr b="0" lang="en-US" sz="4400" strike="noStrik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sz="4400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S</a:t>
            </a:r>
            <a:r>
              <a:rPr b="0" lang="en-US" sz="4400" strike="noStrik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r. </a:t>
            </a:r>
            <a:r>
              <a:rPr lang="en-US" sz="4400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João</a:t>
            </a:r>
            <a:r>
              <a:rPr b="0" lang="en-US" sz="4400" strike="noStrik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?</a:t>
            </a:r>
            <a:br>
              <a:rPr lang="en-US" sz="1800"/>
            </a:br>
            <a:br>
              <a:rPr lang="en-US" sz="1800"/>
            </a:br>
            <a:r>
              <a:rPr lang="en-US" sz="2800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Histórico de navegação: Explorações de Metadados</a:t>
            </a:r>
            <a:br>
              <a:rPr lang="en-US" sz="1800"/>
            </a:br>
            <a:r>
              <a:rPr lang="en-US" sz="2800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por</a:t>
            </a:r>
            <a:r>
              <a:rPr b="0" lang="en-US" sz="2800" strike="noStrik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 Tactical Tech &amp; Share Lab</a:t>
            </a:r>
            <a:endParaRPr b="0" sz="280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7"/>
          <p:cNvSpPr txBox="1"/>
          <p:nvPr/>
        </p:nvSpPr>
        <p:spPr>
          <a:xfrm>
            <a:off x="173520" y="444600"/>
            <a:ext cx="8838000" cy="486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500" strike="noStrike">
                <a:solidFill>
                  <a:srgbClr val="3F3050"/>
                </a:solidFill>
                <a:latin typeface="Barlow"/>
                <a:ea typeface="Barlow"/>
                <a:cs typeface="Barlow"/>
                <a:sym typeface="Barlow"/>
              </a:rPr>
              <a:t>http://www.20min.ch/switzerland/news/story/Swiss-Italian-Border-will-close-30130071</a:t>
            </a:r>
            <a:br>
              <a:rPr lang="en-US" sz="1800"/>
            </a:br>
            <a:br>
              <a:rPr lang="en-US" sz="1800"/>
            </a:br>
            <a:r>
              <a:rPr b="0" lang="en-US" sz="1500" strike="noStrike">
                <a:solidFill>
                  <a:srgbClr val="3F3050"/>
                </a:solidFill>
                <a:latin typeface="Barlow"/>
                <a:ea typeface="Barlow"/>
                <a:cs typeface="Barlow"/>
                <a:sym typeface="Barlow"/>
              </a:rPr>
              <a:t>http://www.mediajobs.ch/openings/index1.html?sk=mj&amp;category=219&amp;searchtype=angebot&amp;Media-Journalism-Publishing</a:t>
            </a:r>
            <a:br>
              <a:rPr lang="en-US" sz="1800"/>
            </a:br>
            <a:br>
              <a:rPr lang="en-US" sz="1800"/>
            </a:br>
            <a:r>
              <a:rPr b="0" lang="en-US" sz="1500" strike="noStrike">
                <a:solidFill>
                  <a:srgbClr val="3F3050"/>
                </a:solidFill>
                <a:latin typeface="Barlow"/>
                <a:ea typeface="Barlow"/>
                <a:cs typeface="Barlow"/>
                <a:sym typeface="Barlow"/>
              </a:rPr>
              <a:t>https://www.google.com.hk/search?q=brew+house&amp;oq=Brew+House&amp;aqs=chrome..61i57j0l5.j0j4&amp;sourceid=chrome&amp;es_sm=91</a:t>
            </a:r>
            <a:br>
              <a:rPr lang="en-US" sz="1800"/>
            </a:br>
            <a:br>
              <a:rPr lang="en-US" sz="1800"/>
            </a:br>
            <a:r>
              <a:rPr b="0" lang="en-US" sz="1500" strike="noStrike">
                <a:solidFill>
                  <a:srgbClr val="3F3050"/>
                </a:solidFill>
                <a:latin typeface="Barlow"/>
                <a:ea typeface="Barlow"/>
                <a:cs typeface="Barlow"/>
                <a:sym typeface="Barlow"/>
              </a:rPr>
              <a:t>https://www.google.com.sg/search?q=30+Merchant+Road&amp;oq=30+Merchant+Road&amp;aqs=chrome..67i77.j0j7&amp;sourceid=chrome&amp;es_sm=91</a:t>
            </a:r>
            <a:br>
              <a:rPr lang="en-US" sz="1800"/>
            </a:br>
            <a:br>
              <a:rPr lang="en-US" sz="1800"/>
            </a:br>
            <a:r>
              <a:rPr b="0" lang="en-US" sz="1500" strike="noStrike">
                <a:solidFill>
                  <a:srgbClr val="3F3050"/>
                </a:solidFill>
                <a:latin typeface="Barlow"/>
                <a:ea typeface="Barlow"/>
                <a:cs typeface="Barlow"/>
                <a:sym typeface="Barlow"/>
              </a:rPr>
              <a:t>https://www.google.com.sg/webhp?sourceid=chrome-instant&amp;ion=1&amp;espv=2&amp;ie=UTF-8#q=marina%20bay%20room</a:t>
            </a:r>
            <a:br>
              <a:rPr lang="en-US" sz="1800"/>
            </a:br>
            <a:br>
              <a:rPr lang="en-US" sz="1800"/>
            </a:br>
            <a:r>
              <a:rPr b="0" lang="en-US" sz="1300" strike="noStrike">
                <a:solidFill>
                  <a:srgbClr val="3F3050"/>
                </a:solidFill>
                <a:latin typeface="Barlow"/>
                <a:ea typeface="Barlow"/>
                <a:cs typeface="Barlow"/>
                <a:sym typeface="Barlow"/>
              </a:rPr>
              <a:t>https</a:t>
            </a:r>
            <a:r>
              <a:rPr b="0" lang="en-US" sz="1500" strike="noStrike">
                <a:solidFill>
                  <a:srgbClr val="3F3050"/>
                </a:solidFill>
                <a:latin typeface="Barlow"/>
                <a:ea typeface="Barlow"/>
                <a:cs typeface="Barlow"/>
                <a:sym typeface="Barlow"/>
              </a:rPr>
              <a:t>://www.google.com.sg/maps/place/Lee+Kuan+Yew+School+of+Public+Policy/@1.3014704,103.1190111,15z/data=!4m2!1m1!1s0x0</a:t>
            </a:r>
            <a:endParaRPr b="0" sz="1500" strike="noStrike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5" name="Google Shape;175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57200" y="0"/>
            <a:ext cx="1514880" cy="1301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8"/>
          <p:cNvSpPr txBox="1"/>
          <p:nvPr/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Histórico de navegação do </a:t>
            </a:r>
            <a:endParaRPr sz="3600">
              <a:solidFill>
                <a:srgbClr val="7030A0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S</a:t>
            </a:r>
            <a:r>
              <a:rPr b="0" lang="en-US" sz="3600" strike="noStrike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r. </a:t>
            </a:r>
            <a:r>
              <a:rPr lang="en-US" sz="3600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João</a:t>
            </a:r>
            <a:r>
              <a:rPr b="0" lang="en-US" sz="3600" strike="noStrike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sz="3600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inclui</a:t>
            </a:r>
            <a:r>
              <a:rPr b="0" lang="en-US" sz="3600" strike="noStrike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:</a:t>
            </a:r>
            <a:endParaRPr b="0" sz="36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" name="Google Shape;181;p28"/>
          <p:cNvSpPr txBox="1"/>
          <p:nvPr/>
        </p:nvSpPr>
        <p:spPr>
          <a:xfrm>
            <a:off x="744840" y="1466640"/>
            <a:ext cx="8830800" cy="3288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 strike="noStrike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•  21500 URLs</a:t>
            </a:r>
            <a:r>
              <a:rPr b="0" lang="en-US" sz="2800" strike="noStrike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sz="2800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das suas actividades entre Abril-Junho do mesmo ano</a:t>
            </a:r>
            <a:endParaRPr sz="2800">
              <a:solidFill>
                <a:srgbClr val="7030A0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800" strike="noStrike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•  </a:t>
            </a:r>
            <a:r>
              <a:rPr lang="en-US" sz="2800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Tempo </a:t>
            </a:r>
            <a:r>
              <a:rPr lang="en-US" sz="2800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e</a:t>
            </a:r>
            <a:r>
              <a:rPr lang="en-US" sz="2800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 datas exatas</a:t>
            </a:r>
            <a:br>
              <a:rPr lang="en-US" sz="1800"/>
            </a:br>
            <a:r>
              <a:rPr b="0" lang="en-US" sz="2800" strike="noStrike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•  </a:t>
            </a:r>
            <a:r>
              <a:rPr lang="en-US" sz="2800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Número de vezes visitadas</a:t>
            </a:r>
            <a:br>
              <a:rPr lang="en-US" sz="1800"/>
            </a:br>
            <a:r>
              <a:rPr b="0" lang="en-US" sz="2800" strike="noStrike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•  </a:t>
            </a:r>
            <a:r>
              <a:rPr lang="en-US" sz="2800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Última vez visitada</a:t>
            </a:r>
            <a:endParaRPr b="0" sz="2800" strike="noStrike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2" name="Google Shape;182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57200" y="0"/>
            <a:ext cx="1514880" cy="1301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9"/>
          <p:cNvSpPr txBox="1"/>
          <p:nvPr/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Numa semana média</a:t>
            </a:r>
            <a:r>
              <a:rPr b="0" lang="en-US" sz="3600" strike="noStrike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:</a:t>
            </a:r>
            <a:endParaRPr b="0" sz="36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8" name="Google Shape;188;p29"/>
          <p:cNvSpPr txBox="1"/>
          <p:nvPr/>
        </p:nvSpPr>
        <p:spPr>
          <a:xfrm>
            <a:off x="504000" y="1466640"/>
            <a:ext cx="9072000" cy="3288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 lnSpcReduction="20000"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800" strike="noStrike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•  </a:t>
            </a:r>
            <a:r>
              <a:rPr lang="en-US" sz="2800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S</a:t>
            </a:r>
            <a:r>
              <a:rPr b="0" lang="en-US" sz="2800" strike="noStrike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r. </a:t>
            </a:r>
            <a:r>
              <a:rPr lang="en-US" sz="2800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João</a:t>
            </a:r>
            <a:r>
              <a:rPr b="0" lang="en-US" sz="2800" strike="noStrike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sz="2800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começou sua </a:t>
            </a:r>
            <a:r>
              <a:rPr lang="en-US" sz="2800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navegação</a:t>
            </a:r>
            <a:r>
              <a:rPr lang="en-US" sz="2800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sz="2800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próximo</a:t>
            </a:r>
            <a:r>
              <a:rPr lang="en-US" sz="2800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 das 9hs da </a:t>
            </a:r>
            <a:r>
              <a:rPr lang="en-US" sz="2800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manhã</a:t>
            </a:r>
            <a:r>
              <a:rPr lang="en-US" sz="2800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br>
              <a:rPr lang="en-US" sz="1800"/>
            </a:br>
            <a:r>
              <a:rPr b="0" lang="en-US" sz="2800" strike="noStrike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•  </a:t>
            </a:r>
            <a:r>
              <a:rPr lang="en-US" sz="2800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No fim-de-semana, ele dorme e começa por volta do meio-dia</a:t>
            </a:r>
            <a:endParaRPr sz="2800">
              <a:solidFill>
                <a:srgbClr val="7030A0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800" strike="noStrike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•  </a:t>
            </a:r>
            <a:r>
              <a:rPr lang="en-US" sz="2800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Às quintas e sábados à noite ele sai de casa, voltando a navegar por volta da meia-noite ou no fim da manhã seguinte</a:t>
            </a:r>
            <a:endParaRPr sz="2800">
              <a:solidFill>
                <a:srgbClr val="7030A0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800">
              <a:solidFill>
                <a:srgbClr val="7030A0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rgbClr val="7030A0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pic>
        <p:nvPicPr>
          <p:cNvPr id="189" name="Google Shape;189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57200" y="0"/>
            <a:ext cx="1514880" cy="1301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0"/>
          <p:cNvSpPr txBox="1"/>
          <p:nvPr/>
        </p:nvSpPr>
        <p:spPr>
          <a:xfrm>
            <a:off x="268560" y="3862800"/>
            <a:ext cx="3162600" cy="539640"/>
          </a:xfrm>
          <a:prstGeom prst="rect">
            <a:avLst/>
          </a:prstGeom>
          <a:solidFill>
            <a:srgbClr val="5F49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p30"/>
          <p:cNvSpPr txBox="1"/>
          <p:nvPr/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Localização do S</a:t>
            </a:r>
            <a:r>
              <a:rPr b="0" lang="en-US" sz="3600" strike="noStrike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r. </a:t>
            </a:r>
            <a:r>
              <a:rPr lang="en-US" sz="3600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João</a:t>
            </a:r>
            <a:r>
              <a:rPr b="0" lang="en-US" sz="3600" strike="noStrike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:</a:t>
            </a:r>
            <a:endParaRPr b="0" sz="36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p30"/>
          <p:cNvSpPr txBox="1"/>
          <p:nvPr/>
        </p:nvSpPr>
        <p:spPr>
          <a:xfrm>
            <a:off x="504000" y="1301400"/>
            <a:ext cx="8701200" cy="2642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600" strike="noStrike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•  </a:t>
            </a:r>
            <a:r>
              <a:rPr lang="en-US" sz="2600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Os seus padrões de vida estavam fora do normal nas duas primeiras semanas de Abril</a:t>
            </a:r>
            <a:br>
              <a:rPr lang="en-US" sz="1800"/>
            </a:br>
            <a:r>
              <a:rPr b="0" lang="en-US" sz="2600" strike="noStrike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•  </a:t>
            </a:r>
            <a:r>
              <a:rPr lang="en-US" sz="2600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Uma análise mais detalhada da URL revelou que ele viajava da Suíça para Hong Kong e Singapura</a:t>
            </a:r>
            <a:endParaRPr sz="2600">
              <a:solidFill>
                <a:srgbClr val="7030A0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600">
              <a:solidFill>
                <a:srgbClr val="7030A0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rgbClr val="7030A0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pic>
        <p:nvPicPr>
          <p:cNvPr id="197" name="Google Shape;197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57200" y="0"/>
            <a:ext cx="1514880" cy="1301400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30"/>
          <p:cNvSpPr txBox="1"/>
          <p:nvPr/>
        </p:nvSpPr>
        <p:spPr>
          <a:xfrm>
            <a:off x="268560" y="3873600"/>
            <a:ext cx="3410280" cy="412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600" strike="noStrik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www.mediajobs</a:t>
            </a:r>
            <a:r>
              <a:rPr b="1" lang="en-US" sz="2600" strike="noStrik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.ch</a:t>
            </a:r>
            <a:endParaRPr b="0" sz="26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p30"/>
          <p:cNvSpPr txBox="1"/>
          <p:nvPr/>
        </p:nvSpPr>
        <p:spPr>
          <a:xfrm>
            <a:off x="973440" y="4528800"/>
            <a:ext cx="2457720" cy="539640"/>
          </a:xfrm>
          <a:prstGeom prst="rect">
            <a:avLst/>
          </a:prstGeom>
          <a:solidFill>
            <a:srgbClr val="5F49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" name="Google Shape;200;p30"/>
          <p:cNvSpPr txBox="1"/>
          <p:nvPr/>
        </p:nvSpPr>
        <p:spPr>
          <a:xfrm>
            <a:off x="268560" y="4539600"/>
            <a:ext cx="3105360" cy="412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600" strike="noStrik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www.20min</a:t>
            </a:r>
            <a:r>
              <a:rPr b="1" lang="en-US" sz="2600" strike="noStrik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.ch</a:t>
            </a:r>
            <a:endParaRPr b="0" sz="26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" name="Google Shape;201;p30"/>
          <p:cNvSpPr txBox="1"/>
          <p:nvPr/>
        </p:nvSpPr>
        <p:spPr>
          <a:xfrm>
            <a:off x="3603600" y="3862800"/>
            <a:ext cx="3162600" cy="539640"/>
          </a:xfrm>
          <a:prstGeom prst="rect">
            <a:avLst/>
          </a:prstGeom>
          <a:solidFill>
            <a:srgbClr val="5F49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" name="Google Shape;202;p30"/>
          <p:cNvSpPr txBox="1"/>
          <p:nvPr/>
        </p:nvSpPr>
        <p:spPr>
          <a:xfrm>
            <a:off x="3603600" y="3873600"/>
            <a:ext cx="3410280" cy="507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600" strike="noStrik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www.google.com</a:t>
            </a:r>
            <a:r>
              <a:rPr b="1" lang="en-US" sz="2600" strike="noStrik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.hk</a:t>
            </a:r>
            <a:endParaRPr b="0" sz="26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" name="Google Shape;203;p30"/>
          <p:cNvSpPr txBox="1"/>
          <p:nvPr/>
        </p:nvSpPr>
        <p:spPr>
          <a:xfrm>
            <a:off x="6840000" y="3862800"/>
            <a:ext cx="3162600" cy="539640"/>
          </a:xfrm>
          <a:prstGeom prst="rect">
            <a:avLst/>
          </a:prstGeom>
          <a:solidFill>
            <a:srgbClr val="5F49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" name="Google Shape;204;p30"/>
          <p:cNvSpPr txBox="1"/>
          <p:nvPr/>
        </p:nvSpPr>
        <p:spPr>
          <a:xfrm>
            <a:off x="6746400" y="3873600"/>
            <a:ext cx="3200760" cy="4885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600" strike="noStrik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www.google.com</a:t>
            </a:r>
            <a:r>
              <a:rPr b="1" lang="en-US" sz="2600" strike="noStrik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.sg</a:t>
            </a:r>
            <a:endParaRPr b="0" sz="260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31"/>
          <p:cNvSpPr txBox="1"/>
          <p:nvPr/>
        </p:nvSpPr>
        <p:spPr>
          <a:xfrm>
            <a:off x="430920" y="2743200"/>
            <a:ext cx="9363600" cy="2324520"/>
          </a:xfrm>
          <a:prstGeom prst="rect">
            <a:avLst/>
          </a:prstGeom>
          <a:solidFill>
            <a:srgbClr val="5F49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0" name="Google Shape;210;p31"/>
          <p:cNvSpPr txBox="1"/>
          <p:nvPr/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Localização S</a:t>
            </a:r>
            <a:r>
              <a:rPr b="0" lang="en-US" sz="3600" strike="noStrike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r. </a:t>
            </a:r>
            <a:r>
              <a:rPr lang="en-US" sz="3600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João</a:t>
            </a:r>
            <a:r>
              <a:rPr b="0" lang="en-US" sz="3600" strike="noStrike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:</a:t>
            </a:r>
            <a:endParaRPr b="0" sz="36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p31"/>
          <p:cNvSpPr txBox="1"/>
          <p:nvPr/>
        </p:nvSpPr>
        <p:spPr>
          <a:xfrm>
            <a:off x="504000" y="1301400"/>
            <a:ext cx="8701200" cy="121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600" strike="noStrike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•  </a:t>
            </a:r>
            <a:r>
              <a:rPr lang="en-US" sz="2600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As suas pesquisas no Google Map revelaram que lugares pretendia, desejava ou preferia ir em Hong Kong e Singapura</a:t>
            </a:r>
            <a:endParaRPr b="0" sz="2600" strike="noStrike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2" name="Google Shape;212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57200" y="0"/>
            <a:ext cx="1514880" cy="1301400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31"/>
          <p:cNvSpPr txBox="1"/>
          <p:nvPr/>
        </p:nvSpPr>
        <p:spPr>
          <a:xfrm>
            <a:off x="516240" y="2705400"/>
            <a:ext cx="9219600" cy="2562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400" strike="noStrik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www.google.com.hk/[...]</a:t>
            </a:r>
            <a:r>
              <a:rPr b="1" lang="en-US" sz="2400" strike="noStrik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Brew+House</a:t>
            </a:r>
            <a:br>
              <a:rPr lang="en-US" sz="1800"/>
            </a:br>
            <a:br>
              <a:rPr lang="en-US" sz="1800"/>
            </a:br>
            <a:r>
              <a:rPr b="0" lang="en-US" sz="2400" strike="noStrik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www.google.com.sg/[...]</a:t>
            </a:r>
            <a:r>
              <a:rPr b="1" lang="en-US" sz="2400" strike="noStrik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30+Merchant+Road</a:t>
            </a:r>
            <a:br>
              <a:rPr lang="en-US" sz="1800"/>
            </a:br>
            <a:br>
              <a:rPr lang="en-US" sz="1800"/>
            </a:br>
            <a:r>
              <a:rPr b="0" lang="en-US" sz="2400" strike="noStrik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www.google.com.sg/[...]</a:t>
            </a:r>
            <a:r>
              <a:rPr b="1" lang="en-US" sz="2400" strike="noStrik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marina%20bay%20room</a:t>
            </a:r>
            <a:br>
              <a:rPr lang="en-US" sz="1800"/>
            </a:br>
            <a:br>
              <a:rPr lang="en-US" sz="1800"/>
            </a:br>
            <a:r>
              <a:rPr b="0" lang="en-US" sz="2400" strike="noStrik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www.google.com.sg/[...]</a:t>
            </a:r>
            <a:r>
              <a:rPr b="1" lang="en-US" sz="2400" strike="noStrik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Lee+Kuan+Yew+School+of+Public+Policy</a:t>
            </a:r>
            <a:br>
              <a:rPr lang="en-US" sz="1800"/>
            </a:br>
            <a:br>
              <a:rPr lang="en-US" sz="1800"/>
            </a:br>
            <a:endParaRPr b="0" sz="240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32"/>
          <p:cNvSpPr txBox="1"/>
          <p:nvPr/>
        </p:nvSpPr>
        <p:spPr>
          <a:xfrm>
            <a:off x="600480" y="1515600"/>
            <a:ext cx="9072000" cy="239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De fato, em apenas alguns minutos após analisar este conjunto de dados do histórico do navegador, as visitas do Sr. João ao Facebook revelaram o seu verdadeiro nome e permitiram aos investigadores reconstruir parte das suas ligações sociais.</a:t>
            </a:r>
            <a:endParaRPr b="0" sz="2800" strike="noStrike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9" name="Google Shape;219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57200" y="0"/>
            <a:ext cx="1514880" cy="1301400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p32"/>
          <p:cNvSpPr txBox="1"/>
          <p:nvPr/>
        </p:nvSpPr>
        <p:spPr>
          <a:xfrm>
            <a:off x="600480" y="825120"/>
            <a:ext cx="8964000" cy="5846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Identidade e Rede Social</a:t>
            </a:r>
            <a:endParaRPr b="0" sz="36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32"/>
          <p:cNvSpPr txBox="1"/>
          <p:nvPr/>
        </p:nvSpPr>
        <p:spPr>
          <a:xfrm>
            <a:off x="78120" y="4849200"/>
            <a:ext cx="9889200" cy="4514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Leia a reportagem completa</a:t>
            </a:r>
            <a:r>
              <a:rPr b="0" lang="en-US" sz="2200" strike="noStrike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: https://labs.rs/en/browsing-histories/</a:t>
            </a:r>
            <a:endParaRPr b="0" sz="220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5F4979"/>
        </a:solidFill>
      </p:bgPr>
    </p:bg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3"/>
          <p:cNvSpPr txBox="1"/>
          <p:nvPr/>
        </p:nvSpPr>
        <p:spPr>
          <a:xfrm>
            <a:off x="8748000" y="136440"/>
            <a:ext cx="1163520" cy="9936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7" name="Google Shape;227;p33"/>
          <p:cNvSpPr txBox="1"/>
          <p:nvPr/>
        </p:nvSpPr>
        <p:spPr>
          <a:xfrm>
            <a:off x="183960" y="857160"/>
            <a:ext cx="6944400" cy="40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6000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O aplicativo do filtro fotográfico </a:t>
            </a:r>
            <a:endParaRPr sz="6000">
              <a:solidFill>
                <a:srgbClr val="FFFFFF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6000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precisa acessar sua localização</a:t>
            </a:r>
            <a:r>
              <a:rPr b="0" lang="en-US" sz="6000" strike="noStrik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?</a:t>
            </a:r>
            <a:endParaRPr b="0" sz="60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" name="Google Shape;228;p33"/>
          <p:cNvSpPr txBox="1"/>
          <p:nvPr/>
        </p:nvSpPr>
        <p:spPr>
          <a:xfrm>
            <a:off x="6235200" y="1405440"/>
            <a:ext cx="3590640" cy="264096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34"/>
          <p:cNvSpPr txBox="1"/>
          <p:nvPr/>
        </p:nvSpPr>
        <p:spPr>
          <a:xfrm>
            <a:off x="257400" y="304925"/>
            <a:ext cx="8299800" cy="123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rgbClr val="824DAB"/>
                </a:solidFill>
                <a:latin typeface="Barlow"/>
                <a:ea typeface="Barlow"/>
                <a:cs typeface="Barlow"/>
                <a:sym typeface="Barlow"/>
              </a:rPr>
              <a:t>Desligue qualquer </a:t>
            </a:r>
            <a:r>
              <a:rPr b="1" lang="en-US" sz="3600">
                <a:solidFill>
                  <a:srgbClr val="824DAB"/>
                </a:solidFill>
                <a:latin typeface="Barlow"/>
                <a:ea typeface="Barlow"/>
                <a:cs typeface="Barlow"/>
                <a:sym typeface="Barlow"/>
              </a:rPr>
              <a:t>permissão</a:t>
            </a:r>
            <a:r>
              <a:rPr b="1" lang="en-US" sz="3600">
                <a:solidFill>
                  <a:srgbClr val="824DAB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sz="3600">
                <a:solidFill>
                  <a:srgbClr val="824DAB"/>
                </a:solidFill>
                <a:latin typeface="Barlow"/>
                <a:ea typeface="Barlow"/>
                <a:cs typeface="Barlow"/>
                <a:sym typeface="Barlow"/>
              </a:rPr>
              <a:t>que</a:t>
            </a:r>
            <a:r>
              <a:rPr b="0" lang="en-US" sz="3600" strike="noStrike">
                <a:solidFill>
                  <a:srgbClr val="824DAB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sz="3600">
                <a:solidFill>
                  <a:srgbClr val="824DAB"/>
                </a:solidFill>
                <a:latin typeface="Barlow"/>
                <a:ea typeface="Barlow"/>
                <a:cs typeface="Barlow"/>
                <a:sym typeface="Barlow"/>
              </a:rPr>
              <a:t>um</a:t>
            </a:r>
            <a:r>
              <a:rPr b="0" lang="en-US" sz="3600" strike="noStrike">
                <a:solidFill>
                  <a:srgbClr val="824DAB"/>
                </a:solidFill>
                <a:latin typeface="Barlow"/>
                <a:ea typeface="Barlow"/>
                <a:cs typeface="Barlow"/>
                <a:sym typeface="Barlow"/>
              </a:rPr>
              <a:t> app </a:t>
            </a:r>
            <a:r>
              <a:rPr b="1" lang="en-US" sz="3600">
                <a:solidFill>
                  <a:srgbClr val="824DAB"/>
                </a:solidFill>
                <a:latin typeface="Barlow"/>
                <a:ea typeface="Barlow"/>
                <a:cs typeface="Barlow"/>
                <a:sym typeface="Barlow"/>
              </a:rPr>
              <a:t>não</a:t>
            </a:r>
            <a:r>
              <a:rPr b="1" lang="en-US" sz="3600">
                <a:solidFill>
                  <a:srgbClr val="824DAB"/>
                </a:solidFill>
                <a:latin typeface="Barlow"/>
                <a:ea typeface="Barlow"/>
                <a:cs typeface="Barlow"/>
                <a:sym typeface="Barlow"/>
              </a:rPr>
              <a:t> precise</a:t>
            </a:r>
            <a:r>
              <a:rPr b="0" lang="en-US" sz="3600" strike="noStrike">
                <a:solidFill>
                  <a:srgbClr val="824DAB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sz="3600">
                <a:solidFill>
                  <a:srgbClr val="824DAB"/>
                </a:solidFill>
                <a:latin typeface="Barlow"/>
                <a:ea typeface="Barlow"/>
                <a:cs typeface="Barlow"/>
                <a:sym typeface="Barlow"/>
              </a:rPr>
              <a:t>para</a:t>
            </a:r>
            <a:r>
              <a:rPr b="0" lang="en-US" sz="3600" strike="noStrike">
                <a:solidFill>
                  <a:srgbClr val="824DAB"/>
                </a:solidFill>
                <a:latin typeface="Barlow"/>
                <a:ea typeface="Barlow"/>
                <a:cs typeface="Barlow"/>
                <a:sym typeface="Barlow"/>
              </a:rPr>
              <a:t> funcionar:</a:t>
            </a:r>
            <a:endParaRPr b="0" sz="36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" name="Google Shape;234;p34"/>
          <p:cNvSpPr txBox="1"/>
          <p:nvPr/>
        </p:nvSpPr>
        <p:spPr>
          <a:xfrm>
            <a:off x="402120" y="1851840"/>
            <a:ext cx="4154400" cy="333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 strike="noStrike">
                <a:solidFill>
                  <a:srgbClr val="824DAB"/>
                </a:solidFill>
                <a:latin typeface="Barlow"/>
                <a:ea typeface="Barlow"/>
                <a:cs typeface="Barlow"/>
                <a:sym typeface="Barlow"/>
              </a:rPr>
              <a:t>Android:</a:t>
            </a:r>
            <a:br>
              <a:rPr lang="en-US" sz="1800"/>
            </a:br>
            <a:r>
              <a:rPr lang="en-US" sz="2800">
                <a:solidFill>
                  <a:srgbClr val="824DAB"/>
                </a:solidFill>
                <a:latin typeface="Barlow"/>
                <a:ea typeface="Barlow"/>
                <a:cs typeface="Barlow"/>
                <a:sym typeface="Barlow"/>
              </a:rPr>
              <a:t>Configurações</a:t>
            </a:r>
            <a:r>
              <a:rPr b="0" lang="en-US" sz="2800" strike="noStrike">
                <a:solidFill>
                  <a:srgbClr val="824DAB"/>
                </a:solidFill>
                <a:latin typeface="Barlow"/>
                <a:ea typeface="Barlow"/>
                <a:cs typeface="Barlow"/>
                <a:sym typeface="Barlow"/>
              </a:rPr>
              <a:t> → Apps →</a:t>
            </a:r>
            <a:endParaRPr b="0" sz="28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2800">
                <a:solidFill>
                  <a:srgbClr val="824DAB"/>
                </a:solidFill>
                <a:latin typeface="Barlow"/>
                <a:ea typeface="Barlow"/>
                <a:cs typeface="Barlow"/>
                <a:sym typeface="Barlow"/>
              </a:rPr>
              <a:t>Gerenciar </a:t>
            </a:r>
            <a:r>
              <a:rPr lang="en-US" sz="2800">
                <a:solidFill>
                  <a:srgbClr val="824DAB"/>
                </a:solidFill>
                <a:latin typeface="Barlow"/>
                <a:ea typeface="Barlow"/>
                <a:cs typeface="Barlow"/>
                <a:sym typeface="Barlow"/>
              </a:rPr>
              <a:t>permissões</a:t>
            </a:r>
            <a:r>
              <a:rPr lang="en-US" sz="2800">
                <a:solidFill>
                  <a:srgbClr val="824DAB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endParaRPr b="0" sz="28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5" name="Google Shape;235;p34"/>
          <p:cNvSpPr txBox="1"/>
          <p:nvPr/>
        </p:nvSpPr>
        <p:spPr>
          <a:xfrm>
            <a:off x="5166000" y="1851840"/>
            <a:ext cx="4323600" cy="35287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 strike="noStrike">
                <a:solidFill>
                  <a:srgbClr val="824DAB"/>
                </a:solidFill>
                <a:latin typeface="Barlow"/>
                <a:ea typeface="Barlow"/>
                <a:cs typeface="Barlow"/>
                <a:sym typeface="Barlow"/>
              </a:rPr>
              <a:t>iPhone:</a:t>
            </a:r>
            <a:br>
              <a:rPr lang="en-US" sz="1800"/>
            </a:br>
            <a:r>
              <a:rPr lang="en-US" sz="2800">
                <a:solidFill>
                  <a:srgbClr val="824DAB"/>
                </a:solidFill>
                <a:latin typeface="Barlow"/>
                <a:ea typeface="Barlow"/>
                <a:cs typeface="Barlow"/>
                <a:sym typeface="Barlow"/>
              </a:rPr>
              <a:t>Configurações </a:t>
            </a:r>
            <a:r>
              <a:rPr b="0" lang="en-US" sz="2800" strike="noStrike">
                <a:solidFill>
                  <a:srgbClr val="824DAB"/>
                </a:solidFill>
                <a:latin typeface="Barlow"/>
                <a:ea typeface="Barlow"/>
                <a:cs typeface="Barlow"/>
                <a:sym typeface="Barlow"/>
              </a:rPr>
              <a:t>→ </a:t>
            </a:r>
            <a:r>
              <a:rPr lang="en-US" sz="2800">
                <a:solidFill>
                  <a:srgbClr val="824DAB"/>
                </a:solidFill>
                <a:latin typeface="Barlow"/>
                <a:ea typeface="Barlow"/>
                <a:cs typeface="Barlow"/>
                <a:sym typeface="Barlow"/>
              </a:rPr>
              <a:t>Privacidade</a:t>
            </a:r>
            <a:r>
              <a:rPr b="0" lang="en-US" sz="2800" strike="noStrike">
                <a:solidFill>
                  <a:srgbClr val="824DAB"/>
                </a:solidFill>
                <a:latin typeface="Barlow"/>
                <a:ea typeface="Barlow"/>
                <a:cs typeface="Barlow"/>
                <a:sym typeface="Barlow"/>
              </a:rPr>
              <a:t>→</a:t>
            </a:r>
            <a:endParaRPr b="0" sz="28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824DAB"/>
                </a:solidFill>
                <a:latin typeface="Barlow"/>
                <a:ea typeface="Barlow"/>
                <a:cs typeface="Barlow"/>
                <a:sym typeface="Barlow"/>
              </a:rPr>
              <a:t>Selecione a permissão que gostaria de gerenciar</a:t>
            </a:r>
            <a:r>
              <a:rPr b="0" lang="en-US" sz="2800" strike="noStrike">
                <a:solidFill>
                  <a:srgbClr val="824DAB"/>
                </a:solidFill>
                <a:latin typeface="Barlow"/>
                <a:ea typeface="Barlow"/>
                <a:cs typeface="Barlow"/>
                <a:sym typeface="Barlow"/>
              </a:rPr>
              <a:t> →</a:t>
            </a:r>
            <a:endParaRPr b="0" sz="28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824DAB"/>
                </a:solidFill>
                <a:latin typeface="Barlow"/>
                <a:ea typeface="Barlow"/>
                <a:cs typeface="Barlow"/>
                <a:sym typeface="Barlow"/>
              </a:rPr>
              <a:t>gerenciar permissões</a:t>
            </a:r>
            <a:endParaRPr b="0" sz="2800" strike="noStrike"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36" name="Google Shape;236;p34"/>
          <p:cNvCxnSpPr/>
          <p:nvPr/>
        </p:nvCxnSpPr>
        <p:spPr>
          <a:xfrm>
            <a:off x="4633200" y="1894320"/>
            <a:ext cx="0" cy="3134880"/>
          </a:xfrm>
          <a:prstGeom prst="straightConnector1">
            <a:avLst/>
          </a:prstGeom>
          <a:noFill/>
          <a:ln cap="flat" cmpd="sng" w="12600">
            <a:solidFill>
              <a:srgbClr val="7030A0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237" name="Google Shape;237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57200" y="0"/>
            <a:ext cx="1514880" cy="1301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3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02080" y="3797400"/>
            <a:ext cx="1118161" cy="10468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3" name="Google Shape;243;p35"/>
          <p:cNvPicPr preferRelativeResize="0"/>
          <p:nvPr/>
        </p:nvPicPr>
        <p:blipFill rotWithShape="1">
          <a:blip r:embed="rId3">
            <a:alphaModFix/>
          </a:blip>
          <a:srcRect b="5240" l="15513" r="14732" t="17129"/>
          <a:stretch/>
        </p:blipFill>
        <p:spPr>
          <a:xfrm>
            <a:off x="1487880" y="1067040"/>
            <a:ext cx="7030800" cy="4399200"/>
          </a:xfrm>
          <a:prstGeom prst="rect">
            <a:avLst/>
          </a:prstGeom>
          <a:noFill/>
          <a:ln>
            <a:noFill/>
          </a:ln>
        </p:spPr>
      </p:pic>
      <p:sp>
        <p:nvSpPr>
          <p:cNvPr id="244" name="Google Shape;244;p35"/>
          <p:cNvSpPr txBox="1"/>
          <p:nvPr/>
        </p:nvSpPr>
        <p:spPr>
          <a:xfrm>
            <a:off x="535320" y="304920"/>
            <a:ext cx="8686800" cy="8571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3000" strike="noStrike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datadetoxkit.org/en/privacy/appcleanse</a:t>
            </a:r>
            <a:endParaRPr b="0" sz="3000" strike="noStrike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5" name="Google Shape;245;p3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557200" y="0"/>
            <a:ext cx="1514880" cy="1301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36"/>
          <p:cNvSpPr txBox="1"/>
          <p:nvPr/>
        </p:nvSpPr>
        <p:spPr>
          <a:xfrm>
            <a:off x="548640" y="363960"/>
            <a:ext cx="9072000" cy="9464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Aprendizados</a:t>
            </a:r>
            <a:r>
              <a:rPr b="0" lang="en-US" sz="3600" strike="noStrike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...</a:t>
            </a:r>
            <a:endParaRPr b="0" sz="3600" strike="noStrike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1" name="Google Shape;251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712000" y="0"/>
            <a:ext cx="1353600" cy="1163160"/>
          </a:xfrm>
          <a:prstGeom prst="rect">
            <a:avLst/>
          </a:prstGeom>
          <a:noFill/>
          <a:ln>
            <a:noFill/>
          </a:ln>
        </p:spPr>
      </p:pic>
      <p:sp>
        <p:nvSpPr>
          <p:cNvPr id="252" name="Google Shape;252;p36"/>
          <p:cNvSpPr txBox="1"/>
          <p:nvPr/>
        </p:nvSpPr>
        <p:spPr>
          <a:xfrm>
            <a:off x="668880" y="1316520"/>
            <a:ext cx="9050400" cy="2112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3600" strike="noStrike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• </a:t>
            </a:r>
            <a:r>
              <a:rPr lang="en-US" sz="3600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"Dados" incluem vários detalhes pessoais</a:t>
            </a:r>
            <a:br>
              <a:rPr lang="en-US" sz="1800"/>
            </a:br>
            <a:r>
              <a:rPr b="0" lang="en-US" sz="3600" strike="noStrike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•  </a:t>
            </a:r>
            <a:r>
              <a:rPr lang="en-US" sz="3600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Padrões valiosos emergem dos seus dados</a:t>
            </a:r>
            <a:br>
              <a:rPr lang="en-US" sz="1800"/>
            </a:br>
            <a:r>
              <a:rPr b="0" lang="en-US" sz="3600" strike="noStrike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•  </a:t>
            </a:r>
            <a:r>
              <a:rPr lang="en-US" sz="3600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Pode tomar medidas para controlar os seus dados</a:t>
            </a:r>
            <a:endParaRPr b="0" sz="360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7" name="Google Shape;257;p37"/>
          <p:cNvPicPr preferRelativeResize="0"/>
          <p:nvPr/>
        </p:nvPicPr>
        <p:blipFill rotWithShape="1">
          <a:blip r:embed="rId3">
            <a:alphaModFix/>
          </a:blip>
          <a:srcRect b="20146" l="0" r="0" t="23496"/>
          <a:stretch/>
        </p:blipFill>
        <p:spPr>
          <a:xfrm>
            <a:off x="0" y="360"/>
            <a:ext cx="10080000" cy="567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p3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15600" y="482760"/>
            <a:ext cx="1824840" cy="1500120"/>
          </a:xfrm>
          <a:prstGeom prst="rect">
            <a:avLst/>
          </a:prstGeom>
          <a:noFill/>
          <a:ln>
            <a:noFill/>
          </a:ln>
        </p:spPr>
      </p:pic>
      <p:sp>
        <p:nvSpPr>
          <p:cNvPr id="259" name="Google Shape;259;p37"/>
          <p:cNvSpPr txBox="1"/>
          <p:nvPr/>
        </p:nvSpPr>
        <p:spPr>
          <a:xfrm>
            <a:off x="439920" y="2305440"/>
            <a:ext cx="6400800" cy="16192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200">
                <a:solidFill>
                  <a:srgbClr val="FFFFFF"/>
                </a:solidFill>
                <a:latin typeface="Barlow Black"/>
                <a:ea typeface="Barlow Black"/>
                <a:cs typeface="Barlow Black"/>
                <a:sym typeface="Barlow Black"/>
              </a:rPr>
              <a:t>OBRIGADO</a:t>
            </a:r>
            <a:r>
              <a:rPr b="0" lang="en-US" sz="6200" strike="noStrike">
                <a:solidFill>
                  <a:srgbClr val="FFFFFF"/>
                </a:solidFill>
                <a:latin typeface="Barlow Black"/>
                <a:ea typeface="Barlow Black"/>
                <a:cs typeface="Barlow Black"/>
                <a:sym typeface="Barlow Black"/>
              </a:rPr>
              <a:t>!</a:t>
            </a:r>
            <a:endParaRPr b="0" sz="620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